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08" r:id="rId2"/>
    <p:sldId id="257" r:id="rId3"/>
    <p:sldId id="259" r:id="rId4"/>
    <p:sldId id="304" r:id="rId5"/>
    <p:sldId id="316" r:id="rId6"/>
    <p:sldId id="317" r:id="rId7"/>
    <p:sldId id="315" r:id="rId8"/>
    <p:sldId id="314" r:id="rId9"/>
    <p:sldId id="299" r:id="rId10"/>
    <p:sldId id="278" r:id="rId11"/>
    <p:sldId id="279" r:id="rId12"/>
    <p:sldId id="280" r:id="rId13"/>
    <p:sldId id="281" r:id="rId14"/>
    <p:sldId id="282" r:id="rId15"/>
    <p:sldId id="307" r:id="rId16"/>
    <p:sldId id="286" r:id="rId17"/>
    <p:sldId id="309" r:id="rId18"/>
    <p:sldId id="288" r:id="rId19"/>
    <p:sldId id="289" r:id="rId20"/>
    <p:sldId id="310" r:id="rId21"/>
    <p:sldId id="311" r:id="rId22"/>
    <p:sldId id="293" r:id="rId23"/>
    <p:sldId id="312" r:id="rId24"/>
    <p:sldId id="313" r:id="rId25"/>
    <p:sldId id="296" r:id="rId26"/>
    <p:sldId id="297" r:id="rId27"/>
    <p:sldId id="269" r:id="rId28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Világos stílus 2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Közepesen sötét stílus 1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Közepesen sötét stílus 1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Közepesen sötét stílus 4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0342" autoAdjust="0"/>
  </p:normalViewPr>
  <p:slideViewPr>
    <p:cSldViewPr>
      <p:cViewPr varScale="1">
        <p:scale>
          <a:sx n="104" d="100"/>
          <a:sy n="104" d="100"/>
        </p:scale>
        <p:origin x="184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FC9AF-8CB2-4650-8C38-2685F485538B}" type="datetimeFigureOut">
              <a:rPr lang="hu-HU" smtClean="0"/>
              <a:t>2017.02.21.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25C0E-57E1-4F30-BB37-7B1991EC74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2517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82CCB-62A4-4111-8C4C-C68FC8AC5B36}" type="datetimeFigureOut">
              <a:rPr lang="hu-HU" smtClean="0"/>
              <a:t>2017.02.21.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D381A-E917-430A-8ED0-9A4A54A195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3498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D381A-E917-430A-8ED0-9A4A54A195AF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4438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D381A-E917-430A-8ED0-9A4A54A195AF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1901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D381A-E917-430A-8ED0-9A4A54A195A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662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D381A-E917-430A-8ED0-9A4A54A195AF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1944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D381A-E917-430A-8ED0-9A4A54A195AF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4828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D381A-E917-430A-8ED0-9A4A54A195AF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121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D381A-E917-430A-8ED0-9A4A54A195AF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2687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EC431-E62F-4CEE-8C7F-CB4499AED57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3148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55BE5-3F00-4B94-B5B2-E324271B871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5379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99C85-532F-4B57-869E-1F8BE8EB8A0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07149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890749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E087B-7074-4E3E-AC24-A4EF6C92B7E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8188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0B6AE-6A93-4874-BDFA-D59F5159C4F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78741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C3741-8E31-49F4-B129-1253B744940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1435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E1B9D-BF62-42B2-9A2B-35194CA66DA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3045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A2FD3-D3B5-47F5-9410-E26E74C7BAD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80282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1FF25-45E3-4916-9CF7-6C377D3BFDC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5441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323F8-09FD-4F4F-B822-CB04DE885B7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78329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812A1-23FD-4CEB-8671-87CC02F4BB1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1773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u-HU" alt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 alt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E6BCBB-0435-4575-96AF-731FF179DF8C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ka.hu/palyazatok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://www.tka.hu/palyazatok/4830/palyazati-dokumentumok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hyperlink" Target="http://www.campusmundi.hu/" TargetMode="External"/><Relationship Id="rId4" Type="http://schemas.openxmlformats.org/officeDocument/2006/relationships/hyperlink" Target="http://www.scholarship.hu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pusmundi.hu/" TargetMode="External"/><Relationship Id="rId2" Type="http://schemas.openxmlformats.org/officeDocument/2006/relationships/hyperlink" Target="http://www.tka.hu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0.png"/><Relationship Id="rId4" Type="http://schemas.openxmlformats.org/officeDocument/2006/relationships/hyperlink" Target="mailto:campusmundi@tpf.hu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epus.info/public/network/network.aspx#nbb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hyperlink" Target="http://tka.hu/palyazatok/114/ceepus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ceepus.info/" TargetMode="Externa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ka.hu/palyazatok/3021/palyazati-dokumentumok#621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ka.hu/docs/palyazatok/20161116_cm_sh_felhivas_2017_20181611160921.pdf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4"/>
          <p:cNvSpPr>
            <a:spLocks noGrp="1"/>
          </p:cNvSpPr>
          <p:nvPr>
            <p:ph type="body" idx="4294967295"/>
          </p:nvPr>
        </p:nvSpPr>
        <p:spPr>
          <a:xfrm>
            <a:off x="207740" y="188640"/>
            <a:ext cx="8936260" cy="6480720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hu-HU" sz="9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22 érv, hogy miért </a:t>
            </a:r>
            <a:r>
              <a:rPr lang="hu-HU" sz="9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válaszd</a:t>
            </a:r>
            <a:r>
              <a:rPr lang="hu-HU" sz="9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Campus </a:t>
            </a:r>
            <a:r>
              <a:rPr lang="hu-HU" sz="9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Mundi</a:t>
            </a:r>
            <a:r>
              <a:rPr lang="hu-HU" sz="9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ösztöndíjakat</a:t>
            </a:r>
          </a:p>
          <a:p>
            <a:pPr marL="0" indent="0">
              <a:buNone/>
            </a:pPr>
            <a:r>
              <a:rPr lang="hu-HU" dirty="0"/>
              <a:t>  </a:t>
            </a:r>
            <a:endParaRPr lang="hu-HU" sz="1500" dirty="0"/>
          </a:p>
          <a:p>
            <a:pPr marL="0" lvl="0" indent="0">
              <a:buNone/>
            </a:pPr>
            <a:r>
              <a:rPr lang="hu-HU" sz="4900" dirty="0"/>
              <a:t>Mert külföldi tapasztalattal előnyt </a:t>
            </a:r>
            <a:r>
              <a:rPr lang="hu-HU" sz="4900" dirty="0" err="1"/>
              <a:t>szerzel</a:t>
            </a:r>
            <a:r>
              <a:rPr lang="hu-HU" sz="4900" dirty="0"/>
              <a:t> a munkaerőpiacon.</a:t>
            </a:r>
          </a:p>
          <a:p>
            <a:pPr marL="0" lvl="0" indent="0">
              <a:buNone/>
            </a:pPr>
            <a:r>
              <a:rPr lang="hu-HU" sz="4900" dirty="0"/>
              <a:t>Mert akár egy teljes félévet tanulhatsz a legjobb külföldi egyetemeken.</a:t>
            </a:r>
          </a:p>
          <a:p>
            <a:pPr marL="0" lvl="0" indent="0">
              <a:buNone/>
            </a:pPr>
            <a:r>
              <a:rPr lang="hu-HU" sz="4900" dirty="0"/>
              <a:t>Mert nyelvtudásod fejlődik, magabiztosabbá válsz.</a:t>
            </a:r>
          </a:p>
          <a:p>
            <a:pPr marL="0" lvl="0" indent="0">
              <a:buNone/>
            </a:pPr>
            <a:r>
              <a:rPr lang="hu-HU" sz="4900" dirty="0"/>
              <a:t>Mert nemzetközi szakmai kapcsolatokat építesz ki.</a:t>
            </a:r>
          </a:p>
          <a:p>
            <a:pPr marL="0" lvl="0" indent="0">
              <a:buNone/>
            </a:pPr>
            <a:r>
              <a:rPr lang="hu-HU" sz="4900" dirty="0"/>
              <a:t>Mert interkulturális környezetben </a:t>
            </a:r>
            <a:r>
              <a:rPr lang="hu-HU" sz="4900" dirty="0" err="1"/>
              <a:t>szerzel</a:t>
            </a:r>
            <a:r>
              <a:rPr lang="hu-HU" sz="4900" dirty="0"/>
              <a:t> életre szóló élményeket.</a:t>
            </a:r>
          </a:p>
          <a:p>
            <a:pPr marL="0" lvl="0" indent="0">
              <a:buNone/>
            </a:pPr>
            <a:r>
              <a:rPr lang="hu-HU" sz="4900" dirty="0"/>
              <a:t>Mert közel kerülhetsz a legmodernebb kutatásokhoz.</a:t>
            </a:r>
          </a:p>
          <a:p>
            <a:pPr marL="0" lvl="0" indent="0">
              <a:buNone/>
            </a:pPr>
            <a:r>
              <a:rPr lang="hu-HU" sz="4900" dirty="0"/>
              <a:t>Mert bekapcsolódhatsz a nemzetközi tudományos életbe.</a:t>
            </a:r>
          </a:p>
          <a:p>
            <a:pPr marL="0" lvl="0" indent="0">
              <a:buNone/>
            </a:pPr>
            <a:r>
              <a:rPr lang="hu-HU" sz="4900" dirty="0"/>
              <a:t>Mert olyan készségek birtokába kerülhetsz, amikre az élet minden területén támaszkodhatsz.</a:t>
            </a:r>
          </a:p>
          <a:p>
            <a:pPr marL="0" lvl="0" indent="0">
              <a:buNone/>
            </a:pPr>
            <a:r>
              <a:rPr lang="hu-HU" sz="4900" dirty="0"/>
              <a:t>Mert a szakmai gyakorlaton valós munkatapasztalatot szerezhetsz az önéletrajzodhoz.</a:t>
            </a:r>
          </a:p>
          <a:p>
            <a:pPr marL="0" lvl="0" indent="0">
              <a:buNone/>
            </a:pPr>
            <a:r>
              <a:rPr lang="hu-HU" sz="4900" dirty="0"/>
              <a:t>Mert új országokat fedezhetsz fel.</a:t>
            </a:r>
          </a:p>
          <a:p>
            <a:pPr marL="0" lvl="0" indent="0">
              <a:buNone/>
            </a:pPr>
            <a:r>
              <a:rPr lang="hu-HU" sz="4900" dirty="0"/>
              <a:t>Mert megtanulsz önállóan dönteni.</a:t>
            </a:r>
          </a:p>
          <a:p>
            <a:pPr marL="0" lvl="0" indent="0">
              <a:buNone/>
            </a:pPr>
            <a:r>
              <a:rPr lang="hu-HU" sz="4900" dirty="0"/>
              <a:t>Mert megismerheted a legjobb szakembereket.</a:t>
            </a:r>
          </a:p>
          <a:p>
            <a:pPr marL="0" lvl="0" indent="0">
              <a:buNone/>
            </a:pPr>
            <a:r>
              <a:rPr lang="hu-HU" sz="4900" dirty="0"/>
              <a:t>Mert új barátokra találhatsz.</a:t>
            </a:r>
          </a:p>
          <a:p>
            <a:pPr marL="0" lvl="0" indent="0">
              <a:buNone/>
            </a:pPr>
            <a:r>
              <a:rPr lang="hu-HU" sz="4900" dirty="0"/>
              <a:t>Mert az ösztöndíjad </a:t>
            </a:r>
            <a:r>
              <a:rPr lang="hu-HU" sz="4900" dirty="0" smtClean="0"/>
              <a:t>akár 186 </a:t>
            </a:r>
            <a:r>
              <a:rPr lang="hu-HU" sz="4900" dirty="0"/>
              <a:t>000 - 277 </a:t>
            </a:r>
            <a:r>
              <a:rPr lang="hu-HU" sz="4900" dirty="0" smtClean="0"/>
              <a:t>200 </a:t>
            </a:r>
            <a:r>
              <a:rPr lang="hu-HU" sz="4900" dirty="0"/>
              <a:t>Ft/hó is lehet.</a:t>
            </a:r>
          </a:p>
          <a:p>
            <a:pPr marL="0" lvl="0" indent="0">
              <a:buNone/>
            </a:pPr>
            <a:r>
              <a:rPr lang="hu-HU" sz="4900" dirty="0"/>
              <a:t>Mert alapszakon szakmai gyakorlatra és részképzésre már két lezárt félévvel is pályázhatsz.</a:t>
            </a:r>
          </a:p>
          <a:p>
            <a:pPr marL="0" indent="0">
              <a:buNone/>
            </a:pPr>
            <a:r>
              <a:rPr lang="hu-HU" sz="4900" dirty="0"/>
              <a:t>Mert eljuthatsz a legrangosabb szakmai konferenciákra előadást tartani.</a:t>
            </a:r>
          </a:p>
          <a:p>
            <a:pPr marL="0" lvl="0" indent="0">
              <a:buNone/>
            </a:pPr>
            <a:r>
              <a:rPr lang="hu-HU" sz="4900" dirty="0" smtClean="0"/>
              <a:t>Mert </a:t>
            </a:r>
            <a:r>
              <a:rPr lang="hu-HU" sz="4900" dirty="0"/>
              <a:t>egy különleges ösztöndíjas közösségbe kerülhetsz.</a:t>
            </a:r>
          </a:p>
          <a:p>
            <a:pPr marL="0" lvl="0" indent="0">
              <a:buNone/>
            </a:pPr>
            <a:r>
              <a:rPr lang="hu-HU" sz="4900" dirty="0" smtClean="0"/>
              <a:t>Mert </a:t>
            </a:r>
            <a:r>
              <a:rPr lang="hu-HU" sz="4900" dirty="0"/>
              <a:t>bekerülhetsz a legkiválóbbak közé.</a:t>
            </a:r>
          </a:p>
          <a:p>
            <a:pPr marL="0" lvl="0" indent="0">
              <a:buNone/>
            </a:pPr>
            <a:r>
              <a:rPr lang="hu-HU" sz="4900" dirty="0"/>
              <a:t>Mert a világ szinte bármely országába eljuthatsz.</a:t>
            </a:r>
          </a:p>
          <a:p>
            <a:pPr marL="0" lvl="0" indent="0">
              <a:buNone/>
            </a:pPr>
            <a:r>
              <a:rPr lang="hu-HU" sz="2500" b="1" dirty="0" smtClean="0"/>
              <a:t>	</a:t>
            </a:r>
          </a:p>
          <a:p>
            <a:pPr marL="0" lvl="0" indent="0">
              <a:buNone/>
            </a:pPr>
            <a:r>
              <a:rPr lang="hu-HU" sz="4900" b="1" dirty="0" smtClean="0"/>
              <a:t>	</a:t>
            </a:r>
          </a:p>
          <a:p>
            <a:pPr marL="0" lvl="0" indent="0">
              <a:buNone/>
            </a:pPr>
            <a:r>
              <a:rPr lang="hu-HU" sz="4900" b="1" dirty="0"/>
              <a:t>	</a:t>
            </a:r>
            <a:r>
              <a:rPr lang="hu-HU" sz="5200" b="1" dirty="0" smtClean="0"/>
              <a:t>Mert </a:t>
            </a:r>
            <a:r>
              <a:rPr lang="hu-HU" sz="5200" b="1" dirty="0"/>
              <a:t>előtted is kinyílik a </a:t>
            </a:r>
            <a:r>
              <a:rPr lang="hu-HU" sz="5200" b="1" dirty="0" smtClean="0"/>
              <a:t>világ</a:t>
            </a:r>
            <a:r>
              <a:rPr lang="hu-HU" sz="5200" b="1" dirty="0"/>
              <a:t>!</a:t>
            </a:r>
            <a:endParaRPr lang="hu-HU" sz="5200" b="1" dirty="0" smtClean="0"/>
          </a:p>
          <a:p>
            <a:pPr marL="0" lvl="0" indent="0">
              <a:buNone/>
            </a:pPr>
            <a:endParaRPr lang="hu-HU" sz="4900" dirty="0" smtClean="0"/>
          </a:p>
          <a:p>
            <a:pPr marL="0" lvl="0" indent="0">
              <a:buNone/>
            </a:pPr>
            <a:endParaRPr lang="hu-HU" sz="4900" dirty="0"/>
          </a:p>
          <a:p>
            <a:pPr marL="0" indent="0">
              <a:buNone/>
            </a:pPr>
            <a:endParaRPr 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artalom helye 1"/>
          <p:cNvSpPr txBox="1">
            <a:spLocks/>
          </p:cNvSpPr>
          <p:nvPr/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hu-HU" sz="2400" dirty="0" smtClean="0"/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hu-HU" sz="2400" dirty="0"/>
          </a:p>
        </p:txBody>
      </p:sp>
      <p:pic>
        <p:nvPicPr>
          <p:cNvPr id="6" name="Tartalom hely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480608"/>
            <a:ext cx="3090756" cy="118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0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artalom helye 11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088" y="2348879"/>
            <a:ext cx="4176464" cy="4176464"/>
          </a:xfr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123728" y="227496"/>
            <a:ext cx="5698976" cy="1143000"/>
          </a:xfrm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hu-H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Campus </a:t>
            </a:r>
            <a:r>
              <a:rPr lang="hu-HU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Mundi</a:t>
            </a:r>
            <a:r>
              <a:rPr lang="hu-H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projekt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229600" cy="813767"/>
          </a:xfrm>
        </p:spPr>
        <p:txBody>
          <a:bodyPr>
            <a:normAutofit fontScale="92500" lnSpcReduction="10000"/>
          </a:bodyPr>
          <a:lstStyle/>
          <a:p>
            <a:r>
              <a:rPr lang="hu-H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Campus </a:t>
            </a:r>
            <a:r>
              <a:rPr lang="hu-HU" sz="2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Mundi</a:t>
            </a:r>
            <a:endParaRPr lang="hu-HU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felsőoktatási mobilitási és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nemzetköziesítési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</a:t>
            </a:r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402832" cy="3951288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hu-HU" sz="2400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Hallgatói mobilitás: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hu-H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Részképzés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hu-H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Szakmai gyakorlat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hu-H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Rövid tanulmányút</a:t>
            </a:r>
          </a:p>
          <a:p>
            <a:pPr lvl="1">
              <a:spcAft>
                <a:spcPts val="600"/>
              </a:spcAft>
            </a:pP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Felsőoktatási intézmények </a:t>
            </a: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nemzetköziesítése</a:t>
            </a:r>
            <a:endParaRPr lang="hu-H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1" indent="0">
              <a:spcAft>
                <a:spcPts val="600"/>
              </a:spcAft>
              <a:buNone/>
            </a:pPr>
            <a:endParaRPr lang="hu-HU" sz="24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60" y="171586"/>
            <a:ext cx="936104" cy="11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6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547664" y="512054"/>
            <a:ext cx="4844091" cy="864096"/>
          </a:xfrm>
        </p:spPr>
        <p:txBody>
          <a:bodyPr>
            <a:noAutofit/>
          </a:bodyPr>
          <a:lstStyle/>
          <a:p>
            <a:r>
              <a:rPr lang="hu-HU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Campus </a:t>
            </a:r>
            <a:r>
              <a:rPr lang="hu-HU" sz="3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Mundi</a:t>
            </a:r>
            <a:r>
              <a:rPr lang="hu-HU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projekt (2016–2021)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447988" y="1688451"/>
            <a:ext cx="7940435" cy="4691063"/>
          </a:xfrm>
        </p:spPr>
        <p:txBody>
          <a:bodyPr>
            <a:normAutofit/>
          </a:bodyPr>
          <a:lstStyle/>
          <a:p>
            <a:pPr algn="ctr"/>
            <a:r>
              <a:rPr lang="hu-H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Ösztöndíjazás: összesen 9.080 fő, költségvetés: 7.174.000 e Ft</a:t>
            </a:r>
          </a:p>
          <a:p>
            <a:endParaRPr lang="hu-HU" sz="1800" dirty="0"/>
          </a:p>
          <a:p>
            <a:endParaRPr lang="hu-HU" sz="1800" dirty="0" smtClean="0"/>
          </a:p>
          <a:p>
            <a:endParaRPr lang="hu-HU" sz="600" dirty="0" smtClean="0"/>
          </a:p>
          <a:p>
            <a:endParaRPr lang="hu-HU" dirty="0"/>
          </a:p>
          <a:p>
            <a:endParaRPr lang="hu-HU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865485"/>
              </p:ext>
            </p:extLst>
          </p:nvPr>
        </p:nvGraphicFramePr>
        <p:xfrm>
          <a:off x="699607" y="2280065"/>
          <a:ext cx="7848875" cy="378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4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4939">
                  <a:extLst>
                    <a:ext uri="{9D8B030D-6E8A-4147-A177-3AD203B41FA5}">
                      <a16:colId xmlns:a16="http://schemas.microsoft.com/office/drawing/2014/main" val="3480944409"/>
                    </a:ext>
                  </a:extLst>
                </a:gridCol>
              </a:tblGrid>
              <a:tr h="1043821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Európán belül</a:t>
                      </a:r>
                      <a:endParaRPr lang="hu-HU" sz="14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Európán kívül</a:t>
                      </a:r>
                      <a:endParaRPr lang="hu-HU" sz="14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összesen</a:t>
                      </a:r>
                      <a:endParaRPr lang="hu-HU" sz="14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Támogatható létszám / pályázati forduló</a:t>
                      </a:r>
                      <a:endParaRPr lang="hu-HU" sz="14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smtClean="0"/>
                        <a:t>ÓE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smtClean="0"/>
                        <a:t>támogatott létszám 2016</a:t>
                      </a:r>
                      <a:r>
                        <a:rPr lang="hu-HU" sz="1400" baseline="0" dirty="0" smtClean="0"/>
                        <a:t> tavasz, ősz</a:t>
                      </a:r>
                      <a:endParaRPr lang="hu-HU" sz="1400" dirty="0" smtClean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057">
                <a:tc>
                  <a:txBody>
                    <a:bodyPr/>
                    <a:lstStyle/>
                    <a:p>
                      <a:r>
                        <a:rPr lang="hu-H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Féléves részképzés</a:t>
                      </a:r>
                      <a:endParaRPr lang="hu-H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2.320 fő</a:t>
                      </a:r>
                      <a:endParaRPr lang="hu-H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580 fő</a:t>
                      </a:r>
                      <a:endParaRPr lang="hu-H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2.900 fő</a:t>
                      </a:r>
                      <a:endParaRPr lang="hu-H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232</a:t>
                      </a:r>
                      <a:r>
                        <a:rPr lang="hu-H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+ 58 = 290 fő</a:t>
                      </a:r>
                      <a:endParaRPr lang="hu-H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 fő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057">
                <a:tc>
                  <a:txBody>
                    <a:bodyPr/>
                    <a:lstStyle/>
                    <a:p>
                      <a:r>
                        <a:rPr lang="hu-H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Szakmai gyakorlat</a:t>
                      </a:r>
                      <a:endParaRPr lang="hu-H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3.120 fő</a:t>
                      </a:r>
                      <a:endParaRPr lang="hu-H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780 fő</a:t>
                      </a:r>
                      <a:endParaRPr lang="hu-H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3.900</a:t>
                      </a:r>
                      <a:r>
                        <a:rPr lang="hu-H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fő</a:t>
                      </a:r>
                      <a:endParaRPr lang="hu-H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284 + 71 = 355 fő</a:t>
                      </a:r>
                      <a:endParaRPr lang="hu-H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 fő</a:t>
                      </a:r>
                      <a:endParaRPr lang="hu-H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057">
                <a:tc>
                  <a:txBody>
                    <a:bodyPr/>
                    <a:lstStyle/>
                    <a:p>
                      <a:r>
                        <a:rPr lang="hu-H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Rövid tanulmányút</a:t>
                      </a:r>
                      <a:endParaRPr lang="hu-H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960 fő</a:t>
                      </a:r>
                      <a:endParaRPr lang="hu-H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240 fő</a:t>
                      </a:r>
                      <a:endParaRPr lang="hu-H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1.200 fő</a:t>
                      </a:r>
                      <a:endParaRPr lang="hu-H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87 + 22 = 109 fő</a:t>
                      </a:r>
                      <a:endParaRPr lang="hu-H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 tartalékos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199">
                <a:tc>
                  <a:txBody>
                    <a:bodyPr/>
                    <a:lstStyle/>
                    <a:p>
                      <a:r>
                        <a:rPr lang="hu-H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SH országokba (részképzés és szakmai gyakorlat)</a:t>
                      </a:r>
                      <a:endParaRPr lang="hu-H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1.080 fő</a:t>
                      </a:r>
                      <a:endParaRPr lang="hu-H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1.080 fő</a:t>
                      </a:r>
                      <a:endParaRPr lang="hu-H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98 fő</a:t>
                      </a:r>
                      <a:endParaRPr lang="hu-H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 fő</a:t>
                      </a:r>
                      <a:endParaRPr lang="hu-H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636">
                <a:tc>
                  <a:txBody>
                    <a:bodyPr/>
                    <a:lstStyle/>
                    <a:p>
                      <a:pPr algn="r"/>
                      <a:r>
                        <a:rPr lang="hu-H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Összesen</a:t>
                      </a:r>
                      <a:endParaRPr lang="hu-H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6.400 fő</a:t>
                      </a:r>
                      <a:endParaRPr lang="hu-H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2.680 fő</a:t>
                      </a:r>
                      <a:endParaRPr lang="hu-H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9.080 fő</a:t>
                      </a:r>
                      <a:endParaRPr lang="hu-H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850 fő</a:t>
                      </a:r>
                      <a:endParaRPr lang="hu-H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 (+2)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" y="119404"/>
            <a:ext cx="1062029" cy="12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8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75" y="2132856"/>
            <a:ext cx="2605825" cy="2528831"/>
          </a:xfrm>
          <a:prstGeom prst="rect">
            <a:avLst/>
          </a:prstGeom>
        </p:spPr>
      </p:pic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72656" y="1505431"/>
            <a:ext cx="6518671" cy="5328593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Küldő intézmény bármelyik 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partneregyetemére:</a:t>
            </a:r>
          </a:p>
          <a:p>
            <a:pPr lvl="1">
              <a:spcAft>
                <a:spcPts val="600"/>
              </a:spcAft>
            </a:pP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EGT: Erasmus partneregyetem (E+ önfinanszírozó státusz)</a:t>
            </a:r>
          </a:p>
          <a:p>
            <a:pPr lvl="1">
              <a:spcAft>
                <a:spcPts val="600"/>
              </a:spcAft>
            </a:pPr>
            <a:r>
              <a:rPr lang="hu-H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EGT-n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kívül: egyéb kétoldalú szerződés alapján</a:t>
            </a:r>
          </a:p>
          <a:p>
            <a:pPr>
              <a:spcAft>
                <a:spcPts val="600"/>
              </a:spcAft>
            </a:pP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3–5 hónap időtartam (indokolt esetben </a:t>
            </a: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max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12 hó, pl. </a:t>
            </a: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joint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double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degree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Min. 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 ECTS kredit/ezzel egyenértékű kredit/óraszám </a:t>
            </a:r>
            <a:endParaRPr lang="hu-H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teljesítése és beszámítása az itthoni tanulmányokba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Jelentkezhetnek: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u-H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hu-H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Bsc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osztatlan: pályázáskor 2, kiutazás előtt 3 lezárt félév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Ma/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Msc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PhD: 1 lezárt félév a pályázáskor</a:t>
            </a:r>
          </a:p>
          <a:p>
            <a:pPr>
              <a:spcAft>
                <a:spcPts val="600"/>
              </a:spcAft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Küldő intézményben aktív 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hallgatói jogviszony</a:t>
            </a:r>
          </a:p>
          <a:p>
            <a:pPr>
              <a:spcAft>
                <a:spcPts val="600"/>
              </a:spcAft>
            </a:pP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Ösztöndíj: havi összeg, tört hónapra félhavi kerekítés elve</a:t>
            </a:r>
          </a:p>
          <a:p>
            <a:pPr>
              <a:spcAft>
                <a:spcPts val="600"/>
              </a:spcAft>
            </a:pP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Kiegészítő pályázati lehetőségek:</a:t>
            </a:r>
          </a:p>
          <a:p>
            <a:pPr lvl="1">
              <a:spcAft>
                <a:spcPts val="600"/>
              </a:spcAft>
            </a:pP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Szociális kiegészítő ösztöndíj</a:t>
            </a:r>
          </a:p>
          <a:p>
            <a:pPr lvl="1">
              <a:spcAft>
                <a:spcPts val="600"/>
              </a:spcAft>
            </a:pP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Tartósan betegek vagy fogyatékkal élők kiegészítő támogatása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hu-H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531672" y="595545"/>
            <a:ext cx="5006503" cy="576063"/>
          </a:xfrm>
        </p:spPr>
        <p:txBody>
          <a:bodyPr>
            <a:normAutofit lnSpcReduction="10000"/>
          </a:bodyPr>
          <a:lstStyle/>
          <a:p>
            <a:r>
              <a:rPr lang="hu-HU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Részképzés</a:t>
            </a:r>
            <a:endParaRPr lang="hu-HU" sz="3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hu-HU" sz="1800" dirty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062029" cy="12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1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01344" y="1556792"/>
            <a:ext cx="6428267" cy="504056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hallgató keres fogadó céget, szervezetet</a:t>
            </a:r>
          </a:p>
          <a:p>
            <a:pPr>
              <a:spcAft>
                <a:spcPts val="600"/>
              </a:spcAft>
            </a:pP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EU-n belül és 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kívül</a:t>
            </a:r>
          </a:p>
          <a:p>
            <a:pPr>
              <a:spcAft>
                <a:spcPts val="600"/>
              </a:spcAft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jelenlegi tanulmányokhoz szorosan kötődő 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tevékenység</a:t>
            </a:r>
          </a:p>
          <a:p>
            <a:pPr>
              <a:spcAft>
                <a:spcPts val="600"/>
              </a:spcAft>
            </a:pP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2–5 hónap</a:t>
            </a:r>
          </a:p>
          <a:p>
            <a:pPr>
              <a:spcAft>
                <a:spcPts val="600"/>
              </a:spcAft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Jelentkezhetnek:</a:t>
            </a:r>
          </a:p>
          <a:p>
            <a:pPr lvl="1">
              <a:spcAft>
                <a:spcPts val="600"/>
              </a:spcAft>
            </a:pPr>
            <a:r>
              <a:rPr lang="hu-H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hu-H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Bsc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osztatlan: pályázáskor 2 lezárt félév</a:t>
            </a:r>
          </a:p>
          <a:p>
            <a:pPr lvl="1">
              <a:spcAft>
                <a:spcPts val="600"/>
              </a:spcAft>
            </a:pP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Ma/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Msc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PhD: pályázáskor 1 lezárt félév</a:t>
            </a:r>
          </a:p>
          <a:p>
            <a:pPr>
              <a:spcAft>
                <a:spcPts val="600"/>
              </a:spcAft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Min. heti 30 óra teljesítendő</a:t>
            </a:r>
          </a:p>
          <a:p>
            <a:pPr>
              <a:spcAft>
                <a:spcPts val="600"/>
              </a:spcAft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Küldő intézményben aktív hallgatói jogviszony</a:t>
            </a:r>
          </a:p>
          <a:p>
            <a:pPr>
              <a:spcAft>
                <a:spcPts val="600"/>
              </a:spcAft>
            </a:pP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Szakmai gyakorlat elismertetése (kredit és/vagy diplomamelléklet)</a:t>
            </a:r>
          </a:p>
          <a:p>
            <a:pPr>
              <a:spcAft>
                <a:spcPts val="600"/>
              </a:spcAft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Ösztöndíj: havi összeg, tört hónapra félhavi kerekítés elve</a:t>
            </a:r>
          </a:p>
          <a:p>
            <a:pPr>
              <a:spcAft>
                <a:spcPts val="600"/>
              </a:spcAft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Kiegészítő pályázati lehetőségek:</a:t>
            </a:r>
          </a:p>
          <a:p>
            <a:pPr lvl="1">
              <a:spcAft>
                <a:spcPts val="600"/>
              </a:spcAft>
            </a:pP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Szociális kiegészítő ösztöndíj</a:t>
            </a:r>
          </a:p>
          <a:p>
            <a:pPr lvl="1">
              <a:spcAft>
                <a:spcPts val="600"/>
              </a:spcAft>
            </a:pP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Tartósan betegek vagy fogyatékkal élők kiegészítő támogatása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456101" y="548680"/>
            <a:ext cx="5060115" cy="602416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Szakmai gyakorlat</a:t>
            </a:r>
          </a:p>
          <a:p>
            <a:pPr algn="ctr"/>
            <a:endParaRPr lang="hu-HU" sz="2400" dirty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117108"/>
            <a:ext cx="2609591" cy="27451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" y="119404"/>
            <a:ext cx="1062029" cy="12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8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044767"/>
              </p:ext>
            </p:extLst>
          </p:nvPr>
        </p:nvGraphicFramePr>
        <p:xfrm>
          <a:off x="562681" y="1772816"/>
          <a:ext cx="7609719" cy="39323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93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365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u-HU" sz="1400" dirty="0">
                          <a:effectLst/>
                        </a:rPr>
                        <a:t>Alacsonyabb megélhetési költségű európai országok: </a:t>
                      </a:r>
                      <a:br>
                        <a:rPr lang="hu-HU" sz="1400" dirty="0">
                          <a:effectLst/>
                        </a:rPr>
                      </a:br>
                      <a:r>
                        <a:rPr lang="hu-HU" sz="1400" dirty="0">
                          <a:effectLst/>
                        </a:rPr>
                        <a:t>Bulgária, Észtország, Lengyelország, Lettország, Litvánia, Macedónia, Málta, Románia, Szlovákia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186</a:t>
                      </a:r>
                      <a:r>
                        <a:rPr lang="hu-H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000 Ft/hó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189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u-HU" sz="1400" dirty="0">
                          <a:effectLst/>
                        </a:rPr>
                        <a:t>Közepes megélhetési költségű európai országok: </a:t>
                      </a:r>
                      <a:br>
                        <a:rPr lang="hu-HU" sz="1400" dirty="0">
                          <a:effectLst/>
                        </a:rPr>
                      </a:br>
                      <a:r>
                        <a:rPr lang="hu-HU" sz="1400" dirty="0">
                          <a:effectLst/>
                        </a:rPr>
                        <a:t>Belgium, Ciprus, Csehország, Görögország, Hollandia, Horvátország, Izland, Luxemburg, Németország, Portugália, Spanyolország, Szlovénia, Törökország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 smtClean="0">
                          <a:effectLst/>
                        </a:rPr>
                        <a:t>201 </a:t>
                      </a:r>
                      <a:r>
                        <a:rPr lang="hu-HU" sz="1400" dirty="0">
                          <a:effectLst/>
                        </a:rPr>
                        <a:t>500 Ft/hó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044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u-HU" sz="1400" dirty="0">
                          <a:effectLst/>
                        </a:rPr>
                        <a:t>Magas megélhetési költségű európai országok: </a:t>
                      </a:r>
                      <a:br>
                        <a:rPr lang="hu-HU" sz="1400" dirty="0">
                          <a:effectLst/>
                        </a:rPr>
                      </a:br>
                      <a:r>
                        <a:rPr lang="hu-HU" sz="1400" dirty="0">
                          <a:effectLst/>
                        </a:rPr>
                        <a:t>Ausztria, Dánia, Egyesült Királyság, Finnország, Franciaország, Írország, Liechtenstein, Norvégia, Olaszország, Svédország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 smtClean="0">
                          <a:effectLst/>
                        </a:rPr>
                        <a:t>217 </a:t>
                      </a:r>
                      <a:r>
                        <a:rPr lang="hu-HU" sz="1400" dirty="0">
                          <a:effectLst/>
                        </a:rPr>
                        <a:t>000 Ft/hó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3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Egyéb országok: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 </a:t>
                      </a:r>
                    </a:p>
                    <a:p>
                      <a:pPr marL="111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effectLst/>
                        </a:rPr>
                        <a:t>277 </a:t>
                      </a:r>
                      <a:r>
                        <a:rPr lang="hu-HU" sz="1400" dirty="0">
                          <a:effectLst/>
                        </a:rPr>
                        <a:t>200 Ft/hó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331640" y="528547"/>
            <a:ext cx="7249679" cy="864097"/>
          </a:xfrm>
        </p:spPr>
        <p:txBody>
          <a:bodyPr>
            <a:normAutofit lnSpcReduction="10000"/>
          </a:bodyPr>
          <a:lstStyle/>
          <a:p>
            <a:r>
              <a:rPr lang="hu-HU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Részképzés, szakmai gyakorlat </a:t>
            </a:r>
          </a:p>
          <a:p>
            <a:r>
              <a:rPr lang="hu-HU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ösztöndíjösszegek</a:t>
            </a:r>
            <a:endParaRPr lang="hu-HU" sz="2500" dirty="0"/>
          </a:p>
          <a:p>
            <a:endParaRPr lang="hu-HU" dirty="0"/>
          </a:p>
        </p:txBody>
      </p:sp>
      <p:sp>
        <p:nvSpPr>
          <p:cNvPr id="6" name="Szöveg helye 2"/>
          <p:cNvSpPr txBox="1">
            <a:spLocks/>
          </p:cNvSpPr>
          <p:nvPr/>
        </p:nvSpPr>
        <p:spPr bwMode="auto">
          <a:xfrm>
            <a:off x="447989" y="5613583"/>
            <a:ext cx="8388424" cy="122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endParaRPr lang="hu-HU" kern="0" dirty="0" smtClean="0"/>
          </a:p>
          <a:p>
            <a:r>
              <a:rPr lang="hu-HU" kern="0" dirty="0" smtClean="0"/>
              <a:t> </a:t>
            </a:r>
            <a:endParaRPr lang="hu-HU" kern="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" y="119404"/>
            <a:ext cx="1062029" cy="12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1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Rövid</a:t>
            </a:r>
            <a:r>
              <a:rPr lang="hu-HU" sz="2900" b="1" dirty="0"/>
              <a:t> </a:t>
            </a:r>
            <a:r>
              <a:rPr lang="hu-HU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tanulmányút</a:t>
            </a:r>
            <a:r>
              <a:rPr lang="hu-HU" sz="2000" b="1" dirty="0"/>
              <a:t/>
            </a:r>
            <a:br>
              <a:rPr lang="hu-HU" sz="2000" b="1" dirty="0"/>
            </a:br>
            <a:endParaRPr lang="hu-HU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idx="1"/>
          </p:nvPr>
        </p:nvSpPr>
        <p:spPr>
          <a:xfrm>
            <a:off x="485408" y="1268760"/>
            <a:ext cx="8435280" cy="54403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hu-HU" sz="2000" b="1" dirty="0" smtClean="0"/>
          </a:p>
          <a:p>
            <a:pPr>
              <a:spcAft>
                <a:spcPts val="600"/>
              </a:spcAft>
            </a:pPr>
            <a:r>
              <a:rPr lang="hu-HU" sz="1800" dirty="0" smtClean="0"/>
              <a:t>Megvalósítható tevékenységek:</a:t>
            </a:r>
          </a:p>
          <a:p>
            <a:pPr lvl="1">
              <a:spcAft>
                <a:spcPts val="600"/>
              </a:spcAft>
            </a:pPr>
            <a:r>
              <a:rPr lang="hu-HU" sz="1400" dirty="0" smtClean="0"/>
              <a:t>Kutatási, művészeti tevékenység</a:t>
            </a:r>
          </a:p>
          <a:p>
            <a:pPr lvl="1">
              <a:spcAft>
                <a:spcPts val="600"/>
              </a:spcAft>
            </a:pPr>
            <a:r>
              <a:rPr lang="hu-HU" sz="1400" dirty="0" smtClean="0"/>
              <a:t>Nemzetközi szakmai versenyen részvétel</a:t>
            </a:r>
          </a:p>
          <a:p>
            <a:pPr lvl="1">
              <a:spcAft>
                <a:spcPts val="600"/>
              </a:spcAft>
            </a:pPr>
            <a:r>
              <a:rPr lang="hu-HU" sz="1400" dirty="0" smtClean="0"/>
              <a:t>Nemzetközi konferencián előadás megtartása</a:t>
            </a:r>
          </a:p>
          <a:p>
            <a:pPr>
              <a:spcAft>
                <a:spcPts val="600"/>
              </a:spcAft>
            </a:pPr>
            <a:r>
              <a:rPr lang="hu-HU" sz="1800" dirty="0" smtClean="0"/>
              <a:t>Mobilitás </a:t>
            </a:r>
            <a:r>
              <a:rPr lang="hu-HU" sz="1800" dirty="0"/>
              <a:t>hossza: </a:t>
            </a:r>
            <a:r>
              <a:rPr lang="hu-HU" sz="1800" dirty="0" smtClean="0"/>
              <a:t>2-30 nap</a:t>
            </a:r>
            <a:endParaRPr lang="hu-HU" sz="1800" dirty="0"/>
          </a:p>
          <a:p>
            <a:pPr>
              <a:spcAft>
                <a:spcPts val="600"/>
              </a:spcAft>
            </a:pPr>
            <a:r>
              <a:rPr lang="hu-HU" sz="1800" dirty="0" smtClean="0"/>
              <a:t>Jelentkezhetnek:</a:t>
            </a:r>
          </a:p>
          <a:p>
            <a:pPr lvl="1">
              <a:spcAft>
                <a:spcPts val="600"/>
              </a:spcAft>
            </a:pPr>
            <a:r>
              <a:rPr lang="hu-HU" sz="1400" dirty="0" smtClean="0"/>
              <a:t>Ma/</a:t>
            </a:r>
            <a:r>
              <a:rPr lang="hu-HU" sz="1400" dirty="0" err="1" smtClean="0"/>
              <a:t>Msc</a:t>
            </a:r>
            <a:r>
              <a:rPr lang="hu-HU" sz="1400" dirty="0"/>
              <a:t>, PhD: 1 lezárt félév a </a:t>
            </a:r>
            <a:r>
              <a:rPr lang="hu-HU" sz="1400" dirty="0" smtClean="0"/>
              <a:t>pályázáskor</a:t>
            </a:r>
          </a:p>
          <a:p>
            <a:pPr lvl="1">
              <a:spcAft>
                <a:spcPts val="600"/>
              </a:spcAft>
            </a:pPr>
            <a:r>
              <a:rPr lang="hu-HU" sz="1400" dirty="0" smtClean="0"/>
              <a:t>Osztatlan képzés: 7 lezárt félév pályázáskor</a:t>
            </a:r>
          </a:p>
          <a:p>
            <a:pPr lvl="1">
              <a:spcAft>
                <a:spcPts val="600"/>
              </a:spcAft>
            </a:pPr>
            <a:r>
              <a:rPr lang="hu-HU" sz="1400" dirty="0" smtClean="0"/>
              <a:t>PhD képzésen abszolvált</a:t>
            </a:r>
          </a:p>
          <a:p>
            <a:pPr lvl="1">
              <a:spcAft>
                <a:spcPts val="600"/>
              </a:spcAft>
            </a:pPr>
            <a:r>
              <a:rPr lang="hu-HU" sz="1400" dirty="0" smtClean="0"/>
              <a:t>Doktori fokozatszerzési eljárásban vesz részt</a:t>
            </a:r>
            <a:endParaRPr lang="hu-HU" sz="1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1800" dirty="0"/>
              <a:t>Küldő intézményben aktív státusz (doktorjelölti státusz)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1800" dirty="0" smtClean="0"/>
              <a:t>Fogadó intézményt, szervezetet a </a:t>
            </a:r>
            <a:r>
              <a:rPr lang="hu-HU" sz="1800" dirty="0"/>
              <a:t>pályázó keres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1800" dirty="0"/>
              <a:t>EU-n belül és kívül</a:t>
            </a:r>
          </a:p>
          <a:p>
            <a:pPr>
              <a:spcAft>
                <a:spcPts val="600"/>
              </a:spcAft>
            </a:pPr>
            <a:r>
              <a:rPr lang="hu-HU" sz="1800" dirty="0" smtClean="0"/>
              <a:t>Útiköltség-támogatás: 1.000 km-nél távolabb utazók számára</a:t>
            </a:r>
            <a:endParaRPr lang="hu-HU" sz="1800" dirty="0"/>
          </a:p>
          <a:p>
            <a:endParaRPr lang="hu-HU" sz="1800" dirty="0" smtClean="0"/>
          </a:p>
          <a:p>
            <a:endParaRPr lang="hu-HU" sz="1800" dirty="0" smtClean="0"/>
          </a:p>
          <a:p>
            <a:endParaRPr lang="hu-HU" sz="600" dirty="0" smtClean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" y="119404"/>
            <a:ext cx="1062029" cy="127324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984" y="1422222"/>
            <a:ext cx="291581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20587" y="2348880"/>
            <a:ext cx="8229600" cy="4065315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hu-HU" sz="2000" i="1" dirty="0" smtClean="0"/>
          </a:p>
          <a:p>
            <a:pPr marL="0" indent="0">
              <a:spcAft>
                <a:spcPts val="600"/>
              </a:spcAft>
              <a:buNone/>
            </a:pPr>
            <a:endParaRPr lang="hu-HU" sz="2000" i="1" dirty="0"/>
          </a:p>
          <a:p>
            <a:pPr marL="0" indent="0">
              <a:spcAft>
                <a:spcPts val="600"/>
              </a:spcAft>
              <a:buNone/>
            </a:pPr>
            <a:endParaRPr lang="hu-HU" sz="2000" i="1" dirty="0" smtClean="0"/>
          </a:p>
          <a:p>
            <a:pPr marL="0" indent="0">
              <a:spcAft>
                <a:spcPts val="600"/>
              </a:spcAft>
              <a:buNone/>
            </a:pPr>
            <a:endParaRPr lang="hu-HU" sz="2000" i="1" dirty="0"/>
          </a:p>
          <a:p>
            <a:pPr marL="0" indent="0">
              <a:spcAft>
                <a:spcPts val="600"/>
              </a:spcAft>
              <a:buNone/>
            </a:pPr>
            <a:endParaRPr lang="hu-HU" sz="2000" i="1" dirty="0" smtClean="0"/>
          </a:p>
          <a:p>
            <a:pPr marL="0" indent="0">
              <a:spcAft>
                <a:spcPts val="600"/>
              </a:spcAft>
              <a:buNone/>
            </a:pPr>
            <a:endParaRPr lang="hu-HU" sz="2000" i="1" dirty="0"/>
          </a:p>
          <a:p>
            <a:pPr marL="0" indent="0">
              <a:spcAft>
                <a:spcPts val="600"/>
              </a:spcAft>
              <a:buNone/>
            </a:pPr>
            <a:endParaRPr lang="hu-HU" sz="2000" i="1" dirty="0" smtClean="0"/>
          </a:p>
          <a:p>
            <a:pPr marL="0" indent="0">
              <a:spcAft>
                <a:spcPts val="600"/>
              </a:spcAft>
              <a:buNone/>
            </a:pPr>
            <a:endParaRPr lang="hu-HU" sz="2000" i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331640" y="735459"/>
            <a:ext cx="8507288" cy="553739"/>
          </a:xfrm>
        </p:spPr>
        <p:txBody>
          <a:bodyPr>
            <a:normAutofit/>
          </a:bodyPr>
          <a:lstStyle/>
          <a:p>
            <a:r>
              <a:rPr lang="hu-HU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Rövid tanulmányút, ösztöndíjösszegek</a:t>
            </a:r>
            <a:endParaRPr lang="hu-HU" sz="2500" dirty="0"/>
          </a:p>
          <a:p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451892"/>
              </p:ext>
            </p:extLst>
          </p:nvPr>
        </p:nvGraphicFramePr>
        <p:xfrm>
          <a:off x="447989" y="2132856"/>
          <a:ext cx="7868427" cy="3948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56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7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Célország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2–5 napig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6–10 napig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11–30 napig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0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u="sng" dirty="0">
                          <a:effectLst/>
                        </a:rPr>
                        <a:t>Alacsonyabb megélhetési költségű európai országok:</a:t>
                      </a:r>
                      <a:r>
                        <a:rPr lang="hu-HU" sz="1400" dirty="0">
                          <a:effectLst/>
                        </a:rPr>
                        <a:t> </a:t>
                      </a:r>
                      <a:br>
                        <a:rPr lang="hu-HU" sz="1400" dirty="0">
                          <a:effectLst/>
                        </a:rPr>
                      </a:br>
                      <a:r>
                        <a:rPr lang="hu-HU" sz="1400" dirty="0">
                          <a:effectLst/>
                        </a:rPr>
                        <a:t>Bulgária, Észtország, Lengyelország, Lettország, Litvánia, Macedónia, Málta, Románia, Szlovákia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18 600 Ft/nap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11 160 Ft/nap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7 440 Ft/nap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96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u="sng" dirty="0">
                          <a:effectLst/>
                        </a:rPr>
                        <a:t>Közepes megélhetési költségű európai országok: </a:t>
                      </a:r>
                      <a:r>
                        <a:rPr lang="hu-HU" sz="1400" dirty="0">
                          <a:effectLst/>
                        </a:rPr>
                        <a:t/>
                      </a:r>
                      <a:br>
                        <a:rPr lang="hu-HU" sz="1400" dirty="0">
                          <a:effectLst/>
                        </a:rPr>
                      </a:br>
                      <a:r>
                        <a:rPr lang="hu-HU" sz="1400" dirty="0">
                          <a:effectLst/>
                        </a:rPr>
                        <a:t>Belgium, Ciprus, Csehország, Görögország, Hollandia, Horvátország, Izland, Luxemburg, Németország, Portugália, Spanyolország, Szlovénia, Törökország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21 700 Ft/nap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13 020 Ft/nap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8 680 Ft/nap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708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u="sng" dirty="0">
                          <a:effectLst/>
                        </a:rPr>
                        <a:t>Magas megélhetési költségű európai országok: </a:t>
                      </a:r>
                      <a:r>
                        <a:rPr lang="hu-HU" sz="1400" dirty="0">
                          <a:effectLst/>
                        </a:rPr>
                        <a:t/>
                      </a:r>
                      <a:br>
                        <a:rPr lang="hu-HU" sz="1400" dirty="0">
                          <a:effectLst/>
                        </a:rPr>
                      </a:br>
                      <a:r>
                        <a:rPr lang="hu-HU" sz="1400" dirty="0">
                          <a:effectLst/>
                        </a:rPr>
                        <a:t>Ausztria, Dánia, Egyesült Királyság, Finnország, Franciaország, Írország, Liechtenstein, Norvégia, Olaszország, Svédország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400" dirty="0" smtClean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effectLst/>
                        </a:rPr>
                        <a:t>és </a:t>
                      </a:r>
                      <a:r>
                        <a:rPr lang="hu-HU" sz="1400" dirty="0">
                          <a:effectLst/>
                        </a:rPr>
                        <a:t>Egyéb országok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24 800 Ft/nap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14 880 Ft/nap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9 920 Ft/nap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" y="119404"/>
            <a:ext cx="1062029" cy="12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4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2"/>
          <p:cNvSpPr>
            <a:spLocks noGrp="1"/>
          </p:cNvSpPr>
          <p:nvPr>
            <p:ph type="body" sz="half" idx="4294967295"/>
          </p:nvPr>
        </p:nvSpPr>
        <p:spPr>
          <a:xfrm>
            <a:off x="1403648" y="566760"/>
            <a:ext cx="7301819" cy="151216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Rövid tanulmányút, útiköltség-támogatás összegei</a:t>
            </a:r>
          </a:p>
          <a:p>
            <a:pPr marL="0" indent="0" algn="ctr">
              <a:buNone/>
            </a:pPr>
            <a:r>
              <a:rPr lang="hu-H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küldő intézmény székhelye és a külföldi képzési helyszín közötti </a:t>
            </a:r>
            <a:r>
              <a:rPr lang="hu-H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távolság: http://</a:t>
            </a:r>
            <a:r>
              <a:rPr lang="hu-H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ec.europa.eu/programmes/erasmus-plus/tools/distance_en.htm</a:t>
            </a:r>
            <a:endParaRPr lang="hu-H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hu-HU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473530"/>
              </p:ext>
            </p:extLst>
          </p:nvPr>
        </p:nvGraphicFramePr>
        <p:xfrm>
          <a:off x="323528" y="2765212"/>
          <a:ext cx="4063279" cy="243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1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Távolság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Utazási átalány összege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7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0–999 </a:t>
                      </a:r>
                      <a:r>
                        <a:rPr lang="hu-HU" sz="1800" dirty="0">
                          <a:effectLst/>
                        </a:rPr>
                        <a:t>km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0 </a:t>
                      </a:r>
                      <a:r>
                        <a:rPr lang="hu-HU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Ft</a:t>
                      </a:r>
                      <a:endParaRPr lang="hu-HU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758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1000–2499 km</a:t>
                      </a:r>
                      <a:endParaRPr lang="hu-H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65 000 </a:t>
                      </a:r>
                      <a:r>
                        <a:rPr lang="hu-HU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Ft</a:t>
                      </a:r>
                      <a:endParaRPr lang="hu-HU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758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2500–3999 km</a:t>
                      </a:r>
                      <a:endParaRPr lang="hu-H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120 000 </a:t>
                      </a:r>
                      <a:r>
                        <a:rPr lang="hu-HU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Ft</a:t>
                      </a:r>
                      <a:endParaRPr lang="hu-HU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758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4000 km felett</a:t>
                      </a:r>
                      <a:endParaRPr lang="hu-H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160 000 </a:t>
                      </a:r>
                      <a:r>
                        <a:rPr lang="hu-HU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Ft</a:t>
                      </a:r>
                      <a:endParaRPr lang="hu-HU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844" y="2765212"/>
            <a:ext cx="4085671" cy="288032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" y="119404"/>
            <a:ext cx="1062029" cy="12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68592" y="1844824"/>
            <a:ext cx="8867904" cy="4536503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hu-H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Részképzés:</a:t>
            </a:r>
          </a:p>
          <a:p>
            <a:pPr lvl="1">
              <a:spcAft>
                <a:spcPts val="600"/>
              </a:spcAft>
              <a:tabLst>
                <a:tab pos="2508250" algn="l"/>
              </a:tabLst>
            </a:pPr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Tavaszi </a:t>
            </a: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forduló: 	2017. március 30. (2017/2018. tanévre)</a:t>
            </a:r>
          </a:p>
          <a:p>
            <a:pPr lvl="1">
              <a:spcAft>
                <a:spcPts val="600"/>
              </a:spcAft>
              <a:tabLst>
                <a:tab pos="2508250" algn="l"/>
              </a:tabLst>
            </a:pP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Őszi forduló: 	2017. szeptember 30. (2017/2018/2. félévre)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hu-H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Szakmai gyakorlat:</a:t>
            </a:r>
          </a:p>
          <a:p>
            <a:pPr marL="457200" lvl="1" indent="0" algn="ctr" defTabSz="836613">
              <a:spcAft>
                <a:spcPts val="600"/>
              </a:spcAft>
              <a:buNone/>
            </a:pPr>
            <a:r>
              <a:rPr lang="hu-HU" sz="2000" dirty="0">
                <a:solidFill>
                  <a:srgbClr val="C00000"/>
                </a:solidFill>
              </a:rPr>
              <a:t>2016. őszi pótpályázat: 2017. február 28-ig  a 2017. szeptember 30-ig </a:t>
            </a:r>
          </a:p>
          <a:p>
            <a:pPr marL="457200" lvl="1" indent="0" algn="ctr" defTabSz="836613">
              <a:spcAft>
                <a:spcPts val="600"/>
              </a:spcAft>
              <a:buNone/>
            </a:pPr>
            <a:r>
              <a:rPr lang="hu-HU" sz="2000" dirty="0">
                <a:solidFill>
                  <a:srgbClr val="C00000"/>
                </a:solidFill>
              </a:rPr>
              <a:t>megvalósítandó tevékenységekre!</a:t>
            </a:r>
          </a:p>
          <a:p>
            <a:pPr lvl="1">
              <a:spcAft>
                <a:spcPts val="600"/>
              </a:spcAft>
              <a:tabLst>
                <a:tab pos="2508250" algn="l"/>
              </a:tabLst>
            </a:pP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Tavaszi forduló:	2017. március 1-től július 31-ig (2017/2018. tanévre)</a:t>
            </a:r>
          </a:p>
          <a:p>
            <a:pPr lvl="1">
              <a:spcAft>
                <a:spcPts val="600"/>
              </a:spcAft>
              <a:tabLst>
                <a:tab pos="2508250" algn="l"/>
              </a:tabLst>
            </a:pP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Őszi forduló: 	2017. augusztus 1-től 2018. február 28-ig (</a:t>
            </a:r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2017/2018/2. félévre)</a:t>
            </a:r>
          </a:p>
          <a:p>
            <a:pPr marL="457200" lvl="1" indent="0">
              <a:spcAft>
                <a:spcPts val="600"/>
              </a:spcAft>
              <a:buNone/>
              <a:tabLst>
                <a:tab pos="2508250" algn="l"/>
              </a:tabLst>
            </a:pPr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szakmai gyakorlat kezdő dátuma előtt (legalább) 3 hónappal célszerű pályázni!</a:t>
            </a:r>
            <a:endParaRPr lang="hu-H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hu-H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Rövid tanulmányút:</a:t>
            </a:r>
          </a:p>
          <a:p>
            <a:pPr lvl="1">
              <a:spcAft>
                <a:spcPts val="600"/>
              </a:spcAft>
              <a:tabLst>
                <a:tab pos="2508250" algn="l"/>
              </a:tabLst>
            </a:pP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Tavaszi forduló: 	2017. április 10. (2017/2018. tanévre)</a:t>
            </a:r>
          </a:p>
          <a:p>
            <a:pPr lvl="1" defTabSz="836613">
              <a:spcAft>
                <a:spcPts val="600"/>
              </a:spcAft>
              <a:tabLst>
                <a:tab pos="2508250" algn="l"/>
              </a:tabLst>
            </a:pP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Őszi forduló:	2017. október 10. (2017/2018/2. félévre)</a:t>
            </a:r>
          </a:p>
          <a:p>
            <a:pPr marL="457200" lvl="1" indent="-457200">
              <a:spcAft>
                <a:spcPts val="600"/>
              </a:spcAft>
              <a:buFont typeface="Arial" panose="020B0604020202020204" pitchFamily="34" charset="0"/>
              <a:buNone/>
            </a:pPr>
            <a:endParaRPr lang="hu-H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Támogatható időszak vége: 2018. szeptember 30.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475656" y="859037"/>
            <a:ext cx="3744416" cy="553739"/>
          </a:xfrm>
        </p:spPr>
        <p:txBody>
          <a:bodyPr>
            <a:normAutofit/>
          </a:bodyPr>
          <a:lstStyle/>
          <a:p>
            <a:r>
              <a:rPr lang="hu-H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Pályázati határidők</a:t>
            </a:r>
            <a:endParaRPr lang="hu-HU" sz="3000" dirty="0"/>
          </a:p>
          <a:p>
            <a:endParaRPr lang="hu-HU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" y="119404"/>
            <a:ext cx="1062029" cy="127324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60" y="104309"/>
            <a:ext cx="3093036" cy="202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1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95536" y="1844824"/>
            <a:ext cx="7488832" cy="4248472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Európán belüli (EGT) részképzés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és szakmai gyakorlat:</a:t>
            </a:r>
          </a:p>
          <a:p>
            <a:pPr>
              <a:spcAft>
                <a:spcPts val="600"/>
              </a:spcAft>
            </a:pPr>
            <a:r>
              <a:rPr lang="hu-HU" sz="2000" b="1" dirty="0" smtClean="0">
                <a:solidFill>
                  <a:schemeClr val="accent1">
                    <a:lumMod val="50000"/>
                  </a:schemeClr>
                </a:solidFill>
              </a:rPr>
              <a:t>Erasmus+ pályázatot is be kell adni! </a:t>
            </a:r>
          </a:p>
          <a:p>
            <a:pPr>
              <a:spcAft>
                <a:spcPts val="600"/>
              </a:spcAft>
            </a:pP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Nyertes hallgatók:</a:t>
            </a:r>
          </a:p>
          <a:p>
            <a:pPr lvl="1">
              <a:spcAft>
                <a:spcPts val="600"/>
              </a:spcAft>
            </a:pP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Erasmus+ </a:t>
            </a:r>
            <a:r>
              <a:rPr lang="hu-H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zero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grant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státusz (önfinanszírozó)</a:t>
            </a:r>
          </a:p>
          <a:p>
            <a:pPr lvl="1">
              <a:spcAft>
                <a:spcPts val="600"/>
              </a:spcAft>
            </a:pP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Campus Mundi ösztöndíj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Határidő:</a:t>
            </a:r>
          </a:p>
          <a:p>
            <a:pPr marL="3429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hu-H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küldő FOI előírása, szabályai </a:t>
            </a:r>
            <a:r>
              <a:rPr lang="hu-H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alapján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hu-HU" sz="1000" dirty="0" smtClean="0"/>
          </a:p>
          <a:p>
            <a:pPr marL="0" lvl="1" indent="0">
              <a:spcAft>
                <a:spcPts val="600"/>
              </a:spcAft>
              <a:buNone/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Európán 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kívüli részképzés és szakmai gyakorlat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3429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hu-HU" sz="2000" b="1" dirty="0" smtClean="0">
                <a:solidFill>
                  <a:schemeClr val="accent1">
                    <a:lumMod val="50000"/>
                  </a:schemeClr>
                </a:solidFill>
              </a:rPr>
              <a:t>CM felhívás </a:t>
            </a:r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alapján pályázat beadása (részképzés és szakmai gyakorlat)</a:t>
            </a:r>
          </a:p>
          <a:p>
            <a:pPr marL="3429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részképzés: kétoldalú szerződések</a:t>
            </a:r>
          </a:p>
          <a:p>
            <a:pPr marL="0" lvl="1" indent="0">
              <a:spcAft>
                <a:spcPts val="600"/>
              </a:spcAft>
              <a:buNone/>
            </a:pPr>
            <a:endParaRPr lang="hu-HU" sz="1000" dirty="0" smtClean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403648" y="1115774"/>
            <a:ext cx="7149480" cy="553739"/>
          </a:xfrm>
        </p:spPr>
        <p:txBody>
          <a:bodyPr>
            <a:normAutofit fontScale="77500" lnSpcReduction="20000"/>
          </a:bodyPr>
          <a:lstStyle/>
          <a:p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Campus Mundi és egyéb pályázati határidők</a:t>
            </a:r>
            <a:endParaRPr lang="hu-HU" sz="3200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" y="119404"/>
            <a:ext cx="1062029" cy="127324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60" y="2492896"/>
            <a:ext cx="2915295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7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3"/>
          <p:cNvSpPr txBox="1">
            <a:spLocks/>
          </p:cNvSpPr>
          <p:nvPr/>
        </p:nvSpPr>
        <p:spPr bwMode="auto">
          <a:xfrm>
            <a:off x="685800" y="1916833"/>
            <a:ext cx="7772400" cy="168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hu-HU" altLang="hu-HU" sz="3600" b="1" kern="0" dirty="0" smtClean="0">
                <a:solidFill>
                  <a:srgbClr val="666633"/>
                </a:solidFill>
                <a:latin typeface="Calibri"/>
                <a:cs typeface="Calibri"/>
              </a:rPr>
              <a:t>Hallgatói ösztöndíj-tájékoztató</a:t>
            </a:r>
          </a:p>
          <a:p>
            <a:r>
              <a:rPr lang="hu-HU" altLang="hu-HU" sz="3300" b="1" kern="0" dirty="0" smtClean="0">
                <a:solidFill>
                  <a:srgbClr val="666633"/>
                </a:solidFill>
                <a:latin typeface="Calibri"/>
                <a:cs typeface="Calibri"/>
              </a:rPr>
              <a:t>Campus Mundi </a:t>
            </a:r>
          </a:p>
          <a:p>
            <a:r>
              <a:rPr lang="hu-HU" altLang="hu-HU" sz="2000" b="1" kern="0" dirty="0" smtClean="0">
                <a:solidFill>
                  <a:srgbClr val="666633"/>
                </a:solidFill>
                <a:latin typeface="Calibri"/>
                <a:cs typeface="Calibri"/>
              </a:rPr>
              <a:t>Államközi ösztöndíjak</a:t>
            </a:r>
          </a:p>
          <a:p>
            <a:r>
              <a:rPr lang="hu-HU" altLang="hu-HU" sz="2000" b="1" kern="0" dirty="0" smtClean="0">
                <a:solidFill>
                  <a:srgbClr val="666633"/>
                </a:solidFill>
                <a:latin typeface="Calibri"/>
                <a:cs typeface="Calibri"/>
              </a:rPr>
              <a:t>CEEPUS</a:t>
            </a:r>
            <a:endParaRPr lang="en-US" altLang="hu-HU" sz="2000" b="1" kern="0" dirty="0">
              <a:solidFill>
                <a:srgbClr val="666633"/>
              </a:solidFill>
              <a:latin typeface="Calibri"/>
              <a:cs typeface="Calibri"/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 bwMode="auto">
          <a:xfrm>
            <a:off x="1403648" y="4005064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5112" lvl="1" indent="0" algn="ctr">
              <a:buNone/>
              <a:defRPr/>
            </a:pPr>
            <a:r>
              <a:rPr lang="hu-HU" sz="2200" kern="0" dirty="0" smtClean="0">
                <a:solidFill>
                  <a:srgbClr val="666633"/>
                </a:solidFill>
                <a:latin typeface="Calibri" panose="020F0502020204030204" pitchFamily="34" charset="0"/>
              </a:rPr>
              <a:t>Szikszai Anna, Szombath Zita</a:t>
            </a:r>
          </a:p>
          <a:p>
            <a:pPr marL="265112" lvl="1" indent="0" algn="ctr">
              <a:buNone/>
              <a:defRPr/>
            </a:pPr>
            <a:r>
              <a:rPr lang="hu-HU" sz="2200" kern="0" dirty="0" smtClean="0">
                <a:solidFill>
                  <a:srgbClr val="666633"/>
                </a:solidFill>
                <a:latin typeface="Calibri" panose="020F0502020204030204" pitchFamily="34" charset="0"/>
              </a:rPr>
              <a:t>Tempus Közalapítvány</a:t>
            </a:r>
          </a:p>
          <a:p>
            <a:pPr marL="265112" lvl="1" indent="0" algn="ctr">
              <a:buNone/>
              <a:defRPr/>
            </a:pPr>
            <a:r>
              <a:rPr lang="hu-HU" sz="2200" b="1" kern="0" dirty="0" smtClean="0">
                <a:solidFill>
                  <a:srgbClr val="666633"/>
                </a:solidFill>
                <a:latin typeface="Calibri" panose="020F0502020204030204" pitchFamily="34" charset="0"/>
              </a:rPr>
              <a:t>Óbudai Egyete</a:t>
            </a:r>
            <a:r>
              <a:rPr lang="hu-HU" sz="2200" b="1" kern="0" dirty="0">
                <a:solidFill>
                  <a:srgbClr val="666633"/>
                </a:solidFill>
                <a:latin typeface="Calibri" panose="020F0502020204030204" pitchFamily="34" charset="0"/>
              </a:rPr>
              <a:t>m</a:t>
            </a:r>
            <a:r>
              <a:rPr lang="hu-HU" sz="2200" kern="0" dirty="0" smtClean="0">
                <a:solidFill>
                  <a:srgbClr val="666633"/>
                </a:solidFill>
                <a:latin typeface="Calibri" panose="020F0502020204030204" pitchFamily="34" charset="0"/>
              </a:rPr>
              <a:t>, 2017. február 21.</a:t>
            </a:r>
            <a:endParaRPr lang="hu-HU" sz="2200" kern="0" dirty="0">
              <a:solidFill>
                <a:srgbClr val="666633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 txBox="1">
            <a:spLocks/>
          </p:cNvSpPr>
          <p:nvPr/>
        </p:nvSpPr>
        <p:spPr>
          <a:xfrm>
            <a:off x="168592" y="1556792"/>
            <a:ext cx="8229600" cy="51125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hu-H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Pályázati felhívások és mintadokumentumok:</a:t>
            </a:r>
            <a:endParaRPr lang="hu-H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1600" dirty="0">
                <a:hlinkClick r:id="rId2"/>
              </a:rPr>
              <a:t>http://</a:t>
            </a:r>
            <a:r>
              <a:rPr lang="hu-HU" sz="1600" dirty="0" smtClean="0">
                <a:hlinkClick r:id="rId2"/>
              </a:rPr>
              <a:t>www.tka.hu/palyazatok/4830/palyazati-dokumentumok</a:t>
            </a:r>
            <a:endParaRPr lang="hu-HU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sz="1600" dirty="0" smtClean="0">
                <a:hlinkClick r:id="rId3"/>
              </a:rPr>
              <a:t>http</a:t>
            </a:r>
            <a:r>
              <a:rPr lang="hu-HU" sz="1600" dirty="0">
                <a:hlinkClick r:id="rId3"/>
              </a:rPr>
              <a:t>://</a:t>
            </a:r>
            <a:r>
              <a:rPr lang="hu-HU" sz="1600" dirty="0" smtClean="0">
                <a:hlinkClick r:id="rId3"/>
              </a:rPr>
              <a:t>www.tka.hu/palyazatok</a:t>
            </a:r>
            <a:endParaRPr lang="hu-HU" sz="1600" dirty="0"/>
          </a:p>
          <a:p>
            <a:pPr marL="0" indent="0">
              <a:spcBef>
                <a:spcPts val="600"/>
              </a:spcBef>
              <a:buNone/>
            </a:pPr>
            <a:r>
              <a:rPr lang="hu-H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Pályázati felület:</a:t>
            </a:r>
            <a:r>
              <a:rPr lang="hu-HU" sz="1600" b="1" dirty="0"/>
              <a:t> </a:t>
            </a:r>
            <a:r>
              <a:rPr lang="hu-HU" sz="1600" dirty="0">
                <a:hlinkClick r:id="rId4"/>
              </a:rPr>
              <a:t>www.scholarship.hu</a:t>
            </a:r>
            <a:r>
              <a:rPr lang="hu-HU" sz="16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(kitöltési útmutató: </a:t>
            </a:r>
            <a:r>
              <a:rPr lang="hu-H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www.campusmundi.hu</a:t>
            </a:r>
            <a:r>
              <a:rPr lang="hu-H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u-H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Csatolandó </a:t>
            </a:r>
            <a:r>
              <a:rPr lang="hu-H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(feltöltendő) mellékletek: </a:t>
            </a:r>
            <a:endParaRPr lang="hu-HU" sz="1600" b="1" dirty="0" smtClean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Pályázati adatlap </a:t>
            </a:r>
            <a:r>
              <a:rPr lang="hu-H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pályázati rendszerből generált </a:t>
            </a:r>
            <a:r>
              <a:rPr lang="hu-H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adatokkal;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Motivációs levél és tanulmányi terv/munkaterv </a:t>
            </a:r>
            <a:r>
              <a:rPr lang="hu-H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(minta</a:t>
            </a:r>
            <a:r>
              <a:rPr lang="hu-H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);</a:t>
            </a:r>
            <a:endParaRPr lang="hu-H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Szaktanári ajánlás és intézményi jóváhagyás </a:t>
            </a:r>
            <a:r>
              <a:rPr lang="hu-H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(szakvezető vagy tanszékvezető/intézetvezető és a nemzetközi kapcsolatokért felelős szervezeti egység jóváhagyása) (minta);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Fogadólevél </a:t>
            </a:r>
            <a:r>
              <a:rPr lang="hu-H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szakmai </a:t>
            </a:r>
            <a:r>
              <a:rPr lang="hu-H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gyakorlat és rövid </a:t>
            </a:r>
            <a:r>
              <a:rPr lang="hu-H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tanulmányút esetén (kutatási vagy művészeti tevékenység; nemzetközi verseny) (minta);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Rövid tanulmányút: konferencia-előadás esetén </a:t>
            </a:r>
            <a:r>
              <a:rPr lang="hu-H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az absztrakt és ennek elfogadásáról szóló visszaigazolás</a:t>
            </a:r>
            <a:r>
              <a:rPr lang="hu-H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(ez utóbbi pótolható)</a:t>
            </a:r>
            <a:r>
              <a:rPr lang="hu-H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Igazolás a hallgató tanulmányi </a:t>
            </a:r>
            <a:r>
              <a:rPr lang="hu-H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adatairól</a:t>
            </a:r>
            <a:r>
              <a:rPr lang="hu-H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a Tanulmányi Osztály által hitelesített igazolás, melyen szerepel az összesített korrigált kreditindex is (minta);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tanulmányok </a:t>
            </a:r>
            <a:r>
              <a:rPr lang="hu-H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vagy </a:t>
            </a:r>
            <a:r>
              <a:rPr lang="hu-H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munka nyelvének/nyelveinek megfelelő ismeretét igazoló </a:t>
            </a:r>
            <a:r>
              <a:rPr lang="hu-H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dokumentum</a:t>
            </a:r>
            <a:r>
              <a:rPr lang="hu-H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(minimum B2 komplex nyelvtudás);</a:t>
            </a:r>
          </a:p>
          <a:p>
            <a:pPr marL="0" indent="0">
              <a:spcBef>
                <a:spcPts val="0"/>
              </a:spcBef>
              <a:buNone/>
            </a:pPr>
            <a:endParaRPr lang="hu-HU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4294967295"/>
          </p:nvPr>
        </p:nvSpPr>
        <p:spPr>
          <a:xfrm>
            <a:off x="1996038" y="656692"/>
            <a:ext cx="3250704" cy="6480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Pályázat beadása I.</a:t>
            </a:r>
            <a:endParaRPr lang="hu-HU" sz="2500" dirty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052735"/>
            <a:ext cx="3131840" cy="209016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" y="119404"/>
            <a:ext cx="1062029" cy="12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7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1"/>
          <p:cNvSpPr txBox="1">
            <a:spLocks/>
          </p:cNvSpPr>
          <p:nvPr/>
        </p:nvSpPr>
        <p:spPr>
          <a:xfrm>
            <a:off x="454023" y="1556792"/>
            <a:ext cx="8229600" cy="48245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hu-H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Opcionálisan benyújtható dokumentumok: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jelenlegi tanulmányokhoz kapcsolódó </a:t>
            </a:r>
            <a:r>
              <a:rPr lang="hu-H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kiemelkedő tudományos, művészeti </a:t>
            </a:r>
            <a:r>
              <a:rPr lang="hu-H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vagy sporttevékenységről szóló </a:t>
            </a:r>
            <a:r>
              <a:rPr lang="hu-H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oklevél vagy igazolás</a:t>
            </a:r>
            <a:r>
              <a:rPr lang="hu-H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(pl. OTDK, TDK, nemzetközi szakmai konferencián előadás, nemzetközi szintű versenyen elért kiemelkedő eredmény stb.);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Egyéb szakmai és közéleti önkéntes tevékenység igazolása </a:t>
            </a:r>
            <a:r>
              <a:rPr lang="hu-H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(pl. szakmai szervezetben betöltött tisztség, demonstrátori tevékenység, szakmai rendezvény aktív szervezése, külföldi hallgatók </a:t>
            </a:r>
            <a:r>
              <a:rPr lang="hu-H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mentorálása</a:t>
            </a:r>
            <a:r>
              <a:rPr lang="hu-H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stb.) (minta);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Szociális kiegészítő támogatásra </a:t>
            </a:r>
            <a:r>
              <a:rPr lang="hu-H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való jogosultság esetén hivatalos </a:t>
            </a:r>
            <a:r>
              <a:rPr lang="hu-H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igazolás </a:t>
            </a:r>
            <a:r>
              <a:rPr lang="hu-H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(minta);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Tartósan beteg vagy fogyatékkal élő </a:t>
            </a:r>
            <a:r>
              <a:rPr lang="hu-H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hallgatók 3 hónapnál nem régebbi kórtörténeti összefoglalója, vagy krónikus betegség esetén a betegség megállapításának </a:t>
            </a:r>
            <a:r>
              <a:rPr lang="hu-H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igazolása</a:t>
            </a:r>
            <a:r>
              <a:rPr lang="hu-H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Egyéb, </a:t>
            </a:r>
            <a:r>
              <a:rPr lang="hu-H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pályázat szempontjából </a:t>
            </a:r>
            <a:r>
              <a:rPr lang="hu-H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fontos</a:t>
            </a:r>
            <a:r>
              <a:rPr lang="hu-H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nak tartott </a:t>
            </a:r>
            <a:r>
              <a:rPr lang="hu-H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dokumentumok</a:t>
            </a:r>
          </a:p>
        </p:txBody>
      </p:sp>
      <p:sp>
        <p:nvSpPr>
          <p:cNvPr id="5" name="Szöveg helye 2"/>
          <p:cNvSpPr>
            <a:spLocks noGrp="1"/>
          </p:cNvSpPr>
          <p:nvPr>
            <p:ph type="body" sz="half" idx="4294967295"/>
          </p:nvPr>
        </p:nvSpPr>
        <p:spPr>
          <a:xfrm>
            <a:off x="2267744" y="531515"/>
            <a:ext cx="4248472" cy="6480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Pályázat beadása </a:t>
            </a:r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II.</a:t>
            </a:r>
            <a:endParaRPr lang="hu-HU" sz="2400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13"/>
            <a:ext cx="1062029" cy="12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6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82891"/>
              </p:ext>
            </p:extLst>
          </p:nvPr>
        </p:nvGraphicFramePr>
        <p:xfrm>
          <a:off x="395536" y="1556792"/>
          <a:ext cx="8229600" cy="470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2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Részképzés, szakmai</a:t>
                      </a:r>
                      <a:r>
                        <a:rPr lang="hu-HU" baseline="0" dirty="0" smtClean="0"/>
                        <a:t> gyakorlat</a:t>
                      </a:r>
                      <a:endParaRPr lang="hu-H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Rövid tanulmányút</a:t>
                      </a:r>
                      <a:endParaRPr lang="hu-H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7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Összesített korrigált kreditindex és szakátlag viszonya</a:t>
                      </a:r>
                      <a:endParaRPr lang="hu-HU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Max. 50 pont</a:t>
                      </a:r>
                      <a:endParaRPr lang="hu-HU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Max. 30 pont</a:t>
                      </a:r>
                      <a:endParaRPr lang="hu-HU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7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Motiváció és munkaterv minősége és tartalma</a:t>
                      </a:r>
                      <a:endParaRPr lang="hu-HU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Max. 30 pont</a:t>
                      </a:r>
                      <a:endParaRPr lang="hu-HU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Max. 40 pont</a:t>
                      </a:r>
                      <a:endParaRPr lang="hu-HU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7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szakos tanulmányokhoz kapcsolódó, kiemelkedő tudományos munka vagy művészeti/sporttevékenység</a:t>
                      </a:r>
                      <a:endParaRPr lang="hu-HU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Max. 10 pont</a:t>
                      </a:r>
                      <a:endParaRPr lang="hu-HU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Max. 15 pont</a:t>
                      </a:r>
                      <a:endParaRPr lang="hu-HU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7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Nyelvvizsgák</a:t>
                      </a:r>
                      <a:endParaRPr lang="hu-HU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Max. 5 pont</a:t>
                      </a:r>
                      <a:endParaRPr lang="hu-HU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Max. 5 pont</a:t>
                      </a:r>
                      <a:endParaRPr lang="hu-HU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7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Szakmai és közéleti önkéntes tevékenység</a:t>
                      </a:r>
                      <a:endParaRPr lang="hu-HU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Max. 3 pont</a:t>
                      </a:r>
                      <a:endParaRPr lang="hu-HU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Max. 3 pont</a:t>
                      </a:r>
                      <a:endParaRPr lang="hu-HU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7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Promóciós tevékenység</a:t>
                      </a:r>
                      <a:endParaRPr lang="hu-HU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Max. 2 pont</a:t>
                      </a:r>
                      <a:endParaRPr lang="hu-HU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Max. 2 pont</a:t>
                      </a:r>
                      <a:endParaRPr lang="hu-HU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7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Első mobilitás esetén</a:t>
                      </a:r>
                      <a:endParaRPr lang="hu-HU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Max. 10 pont</a:t>
                      </a:r>
                      <a:endParaRPr lang="hu-HU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Max. 5 pont</a:t>
                      </a:r>
                      <a:endParaRPr lang="hu-HU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475656" y="908720"/>
            <a:ext cx="8507288" cy="648072"/>
          </a:xfrm>
        </p:spPr>
        <p:txBody>
          <a:bodyPr>
            <a:normAutofit/>
          </a:bodyPr>
          <a:lstStyle/>
          <a:p>
            <a:r>
              <a:rPr lang="hu-HU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Értékelési szempontok</a:t>
            </a:r>
            <a:endParaRPr lang="hu-HU" sz="2500" dirty="0"/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" y="119404"/>
            <a:ext cx="1062029" cy="12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0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 txBox="1">
            <a:spLocks/>
          </p:cNvSpPr>
          <p:nvPr/>
        </p:nvSpPr>
        <p:spPr>
          <a:xfrm>
            <a:off x="196123" y="1916831"/>
            <a:ext cx="8686800" cy="446449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hu-H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Részképzés és szakmai gyakorlat:</a:t>
            </a:r>
          </a:p>
          <a:p>
            <a:pPr lvl="1">
              <a:spcAft>
                <a:spcPts val="600"/>
              </a:spcAft>
            </a:pPr>
            <a:r>
              <a:rPr lang="hu-H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Formai bírálat: FOI</a:t>
            </a:r>
          </a:p>
          <a:p>
            <a:pPr lvl="1">
              <a:spcAft>
                <a:spcPts val="600"/>
              </a:spcAft>
            </a:pPr>
            <a:r>
              <a:rPr lang="hu-H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Tartalmi bírálat: FOI</a:t>
            </a:r>
          </a:p>
          <a:p>
            <a:pPr lvl="1">
              <a:spcAft>
                <a:spcPts val="600"/>
              </a:spcAft>
            </a:pPr>
            <a:r>
              <a:rPr lang="hu-H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Erasmus+ önfinanszírozó státusz! </a:t>
            </a:r>
          </a:p>
          <a:p>
            <a:pPr>
              <a:spcAft>
                <a:spcPts val="600"/>
              </a:spcAft>
            </a:pPr>
            <a:r>
              <a:rPr lang="hu-H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Rövid tanulmányút:</a:t>
            </a:r>
          </a:p>
          <a:p>
            <a:pPr lvl="1">
              <a:spcAft>
                <a:spcPts val="600"/>
              </a:spcAft>
            </a:pPr>
            <a:r>
              <a:rPr lang="hu-H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Formai bírálat: TKA</a:t>
            </a:r>
          </a:p>
          <a:p>
            <a:pPr lvl="1">
              <a:spcAft>
                <a:spcPts val="600"/>
              </a:spcAft>
            </a:pPr>
            <a:r>
              <a:rPr lang="hu-H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Tartalmi bírálat: TKA, kutatás esetén szakértő</a:t>
            </a:r>
            <a:endParaRPr lang="hu-HU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4294967295"/>
          </p:nvPr>
        </p:nvSpPr>
        <p:spPr>
          <a:xfrm>
            <a:off x="1403648" y="908720"/>
            <a:ext cx="3744416" cy="7920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Pályázatok bírálata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24744"/>
            <a:ext cx="3506192" cy="233700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" y="119404"/>
            <a:ext cx="1062029" cy="12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0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 txBox="1">
            <a:spLocks/>
          </p:cNvSpPr>
          <p:nvPr/>
        </p:nvSpPr>
        <p:spPr>
          <a:xfrm>
            <a:off x="395536" y="1916832"/>
            <a:ext cx="8229600" cy="43204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Elért pontszám alapján országos ranglista kialakítása</a:t>
            </a:r>
          </a:p>
          <a:p>
            <a:pPr>
              <a:spcAft>
                <a:spcPts val="600"/>
              </a:spcAft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TKA Kuratórium döntése: </a:t>
            </a:r>
          </a:p>
          <a:p>
            <a:pPr lvl="1">
              <a:spcAft>
                <a:spcPts val="600"/>
              </a:spcAft>
            </a:pPr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Részképzés és szakmai gyakorlat: várhatóan az intézményi javaslattételt követően 2 hónap múlva</a:t>
            </a:r>
          </a:p>
          <a:p>
            <a:pPr lvl="1">
              <a:spcAft>
                <a:spcPts val="600"/>
              </a:spcAft>
            </a:pPr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Rövid tanulmányút: a pályázati beadást követően 4 hónap múlva</a:t>
            </a:r>
          </a:p>
          <a:p>
            <a:pPr>
              <a:spcAft>
                <a:spcPts val="600"/>
              </a:spcAft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Szerződéskötéshez dokumentumok feltöltése</a:t>
            </a:r>
          </a:p>
          <a:p>
            <a:pPr>
              <a:spcAft>
                <a:spcPts val="600"/>
              </a:spcAft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Támogatási szerződések megkötése: ~+2-3 hét</a:t>
            </a:r>
          </a:p>
          <a:p>
            <a:pPr>
              <a:spcAft>
                <a:spcPts val="600"/>
              </a:spcAft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Ösztöndíj utalása: ~+2-3 hét</a:t>
            </a:r>
            <a:endParaRPr lang="hu-H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4294967295"/>
          </p:nvPr>
        </p:nvSpPr>
        <p:spPr>
          <a:xfrm>
            <a:off x="1403648" y="908720"/>
            <a:ext cx="8507288" cy="6480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Szerződéskötés, ösztöndíj utalása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" y="119404"/>
            <a:ext cx="1062029" cy="12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9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67544" y="1844824"/>
            <a:ext cx="8352928" cy="4104456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Részképzés és szakmai gyakorlat</a:t>
            </a:r>
            <a:r>
              <a:rPr lang="hu-H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2">
              <a:spcAft>
                <a:spcPts val="600"/>
              </a:spcAft>
            </a:pPr>
            <a:r>
              <a:rPr lang="hu-HU" sz="2200"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képzési szintenként </a:t>
            </a:r>
            <a:r>
              <a:rPr lang="hu-HU" sz="2200" kern="12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max</a:t>
            </a:r>
            <a:r>
              <a:rPr lang="hu-HU" sz="2200"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. 12 hónap (Erasmus+ időtartam!)</a:t>
            </a:r>
          </a:p>
          <a:p>
            <a:pPr lvl="2">
              <a:spcAft>
                <a:spcPts val="600"/>
              </a:spcAft>
            </a:pPr>
            <a:r>
              <a:rPr lang="hu-HU" sz="2200"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Erasmus+ </a:t>
            </a:r>
            <a:r>
              <a:rPr lang="hu-HU" sz="2200" kern="12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zero</a:t>
            </a:r>
            <a:r>
              <a:rPr lang="hu-HU" sz="2200"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 </a:t>
            </a:r>
            <a:r>
              <a:rPr lang="hu-HU" sz="2200" kern="12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grant</a:t>
            </a:r>
            <a:r>
              <a:rPr lang="hu-HU" sz="2200"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 státusz = az Erasmus+ program feltételei: jogosultságok és kötelezettségek</a:t>
            </a:r>
          </a:p>
          <a:p>
            <a:pPr marL="914400" lvl="2" indent="0">
              <a:spcAft>
                <a:spcPts val="600"/>
              </a:spcAft>
              <a:buNone/>
            </a:pPr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Rövid tanulmányút</a:t>
            </a:r>
            <a:r>
              <a:rPr lang="hu-H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2">
              <a:spcAft>
                <a:spcPts val="600"/>
              </a:spcAft>
            </a:pPr>
            <a:r>
              <a:rPr lang="hu-HU" sz="2200"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a Campus Mundi projekt időtartama alatt </a:t>
            </a:r>
            <a:r>
              <a:rPr lang="hu-HU" sz="2200" kern="12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max</a:t>
            </a:r>
            <a:r>
              <a:rPr lang="hu-HU" sz="2200"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. 5 alkalommal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403648" y="908720"/>
            <a:ext cx="5040560" cy="648072"/>
          </a:xfrm>
        </p:spPr>
        <p:txBody>
          <a:bodyPr>
            <a:normAutofit/>
          </a:bodyPr>
          <a:lstStyle/>
          <a:p>
            <a:r>
              <a:rPr lang="hu-H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Részvételi szabályok</a:t>
            </a:r>
            <a:endParaRPr lang="hu-HU" sz="3000" dirty="0"/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" y="119404"/>
            <a:ext cx="1062029" cy="12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7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096061" y="1799615"/>
            <a:ext cx="7211144" cy="4392488"/>
          </a:xfrm>
        </p:spPr>
        <p:txBody>
          <a:bodyPr>
            <a:normAutofit fontScale="92500" lnSpcReduction="10000"/>
          </a:bodyPr>
          <a:lstStyle/>
          <a:p>
            <a:pPr lvl="0">
              <a:spcAft>
                <a:spcPts val="600"/>
              </a:spcAft>
            </a:pPr>
            <a:r>
              <a:rPr lang="hu-HU" sz="2800" dirty="0" err="1" smtClean="0">
                <a:hlinkClick r:id="rId2"/>
              </a:rPr>
              <a:t>www.tka.hu</a:t>
            </a:r>
            <a:r>
              <a:rPr lang="hu-HU" sz="2800" dirty="0" smtClean="0"/>
              <a:t> </a:t>
            </a:r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Pályázatok – Campus Mundi</a:t>
            </a:r>
          </a:p>
          <a:p>
            <a:pPr lvl="0">
              <a:spcAft>
                <a:spcPts val="600"/>
              </a:spcAft>
            </a:pPr>
            <a:r>
              <a:rPr lang="hu-HU" sz="2800" dirty="0" err="1" smtClean="0">
                <a:hlinkClick r:id="rId3"/>
              </a:rPr>
              <a:t>www.campusmundi.hu</a:t>
            </a:r>
            <a:endParaRPr lang="hu-HU" sz="2800" dirty="0" smtClean="0"/>
          </a:p>
          <a:p>
            <a:pPr lvl="1">
              <a:spcAft>
                <a:spcPts val="600"/>
              </a:spcAft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Pályázati felhívások</a:t>
            </a:r>
          </a:p>
          <a:p>
            <a:pPr lvl="1">
              <a:spcAft>
                <a:spcPts val="600"/>
              </a:spcAft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Csatolandó mellékletek</a:t>
            </a:r>
          </a:p>
          <a:p>
            <a:pPr lvl="1">
              <a:spcAft>
                <a:spcPts val="600"/>
              </a:spcAft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Pályázati útmutató</a:t>
            </a:r>
          </a:p>
          <a:p>
            <a:pPr lvl="1">
              <a:spcAft>
                <a:spcPts val="600"/>
              </a:spcAft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Gyakran ismételt kérdések</a:t>
            </a:r>
            <a:endParaRPr lang="hu-H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spcAft>
                <a:spcPts val="600"/>
              </a:spcAft>
            </a:pPr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E-mail: </a:t>
            </a:r>
            <a:r>
              <a:rPr lang="hu-HU" sz="2800" dirty="0" err="1" smtClean="0">
                <a:hlinkClick r:id="rId4"/>
              </a:rPr>
              <a:t>campusmundi</a:t>
            </a:r>
            <a:r>
              <a:rPr lang="hu-HU" sz="2800" dirty="0" smtClean="0">
                <a:hlinkClick r:id="rId4"/>
              </a:rPr>
              <a:t>@</a:t>
            </a:r>
            <a:r>
              <a:rPr lang="hu-HU" sz="2800" dirty="0" err="1" smtClean="0">
                <a:hlinkClick r:id="rId4"/>
              </a:rPr>
              <a:t>tpf.hu</a:t>
            </a:r>
            <a:endParaRPr lang="hu-HU" sz="2800" dirty="0" smtClean="0"/>
          </a:p>
          <a:p>
            <a:pPr lvl="0">
              <a:spcAft>
                <a:spcPts val="600"/>
              </a:spcAft>
            </a:pPr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Telefon: +36-1-237-1310 </a:t>
            </a:r>
          </a:p>
          <a:p>
            <a:pPr lvl="1">
              <a:spcAft>
                <a:spcPts val="600"/>
              </a:spcAft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hétköznap 9:30 és 14:30 között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403648" y="836712"/>
            <a:ext cx="8507288" cy="648072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Elérhetőségek</a:t>
            </a:r>
            <a:endParaRPr lang="hu-HU" sz="2800" dirty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" y="119404"/>
            <a:ext cx="1062029" cy="127324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04864"/>
            <a:ext cx="3528392" cy="235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artalom helye 2"/>
          <p:cNvSpPr>
            <a:spLocks noGrp="1"/>
          </p:cNvSpPr>
          <p:nvPr>
            <p:ph idx="1"/>
          </p:nvPr>
        </p:nvSpPr>
        <p:spPr>
          <a:xfrm>
            <a:off x="755576" y="1124744"/>
            <a:ext cx="7812088" cy="100811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hu-HU" b="1" dirty="0" smtClean="0">
                <a:solidFill>
                  <a:srgbClr val="666633"/>
                </a:solidFill>
                <a:latin typeface="Calibri" panose="020F0502020204030204" pitchFamily="34" charset="0"/>
              </a:rPr>
              <a:t>Köszönjük a figyelmet!</a:t>
            </a:r>
          </a:p>
        </p:txBody>
      </p:sp>
      <p:pic>
        <p:nvPicPr>
          <p:cNvPr id="14338" name="Picture 2" descr="\\yoda\tka\Kommunikacio\Kepek eloadasokhoz-prezikhez\tudas-tanulas\shutterstock_162368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697" y="2132857"/>
            <a:ext cx="4997845" cy="37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75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1539"/>
            <a:ext cx="9139236" cy="6075853"/>
          </a:xfrm>
        </p:spPr>
      </p:pic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67544" y="-1999"/>
            <a:ext cx="8229600" cy="1143000"/>
          </a:xfr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hu-HU" sz="3600" b="1" kern="1200" dirty="0" smtClean="0">
                <a:solidFill>
                  <a:srgbClr val="666633"/>
                </a:solidFill>
                <a:latin typeface="Calibri" panose="020F0502020204030204" pitchFamily="34" charset="0"/>
                <a:ea typeface="+mn-ea"/>
                <a:cs typeface="+mn-cs"/>
              </a:rPr>
              <a:t>Tempus Közalapítvány</a:t>
            </a:r>
            <a:endParaRPr lang="hu-HU" sz="3600" b="1" kern="1200" dirty="0">
              <a:solidFill>
                <a:srgbClr val="666633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53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7559055" cy="534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8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1296144" cy="100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48862" y="1257432"/>
            <a:ext cx="8229599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Mobilitási típusok: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Féléváthallgatás;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Rövid tanulmányút keretében szakdolgozat/disszertáció készítés;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hu-H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Ph.D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hallgatók esetében a doktori tanulmányok egy része is elvégezhető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Közép-Európai</a:t>
            </a:r>
            <a:r>
              <a:rPr lang="hu-HU" sz="2000" b="1" dirty="0" smtClean="0">
                <a:latin typeface="Calibri" panose="020F0502020204030204" pitchFamily="34" charset="0"/>
              </a:rPr>
              <a:t> </a:t>
            </a:r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Felsőoktatási</a:t>
            </a:r>
            <a:r>
              <a:rPr lang="hu-HU" sz="2000" b="1" dirty="0" smtClean="0">
                <a:latin typeface="Calibri" panose="020F0502020204030204" pitchFamily="34" charset="0"/>
              </a:rPr>
              <a:t> </a:t>
            </a:r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Csereprogram – </a:t>
            </a:r>
            <a:r>
              <a:rPr lang="hu-H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célországok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 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Albánia, Ausztria, Bosznia-Hercegovina, Bulgária, Csehország, </a:t>
            </a:r>
            <a:r>
              <a:rPr lang="hu-H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Horvátország,Koszovó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 Lengyelország, Macedónia, Magyarország, Moldova, Montenegró, Románia, Szerbia, Szlovákia és 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Szlovénia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hu-HU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hu-H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Pályázás:</a:t>
            </a:r>
            <a:endParaRPr lang="hu-H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lphaLcParenR"/>
              <a:defRPr/>
            </a:pPr>
            <a:r>
              <a:rPr lang="hu-H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CEEPUS </a:t>
            </a:r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hálózaton belüli mobilitás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a küldő egyetem hálózati együttműködései alapján a részt vevő partnerintézményekhez. Pályázat kiírása és elbírálása a küldő intézményben.</a:t>
            </a:r>
          </a:p>
          <a:p>
            <a:pPr marL="0" indent="0">
              <a:buNone/>
              <a:defRPr/>
            </a:pP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ÓE hálózati együttműködései: 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://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www.ceepus.info/public/network/network.aspx#nbb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endParaRPr lang="hu-HU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467544" y="188641"/>
            <a:ext cx="8229600" cy="1080120"/>
          </a:xfr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hu-HU" sz="3600" b="1" kern="1200" dirty="0" err="1" smtClean="0">
                <a:solidFill>
                  <a:srgbClr val="666633"/>
                </a:solidFill>
                <a:latin typeface="Calibri" panose="020F0502020204030204" pitchFamily="34" charset="0"/>
                <a:ea typeface="+mn-ea"/>
                <a:cs typeface="+mn-cs"/>
              </a:rPr>
              <a:t>CEEPUS</a:t>
            </a:r>
            <a:endParaRPr lang="hu-HU" sz="3600" b="1" kern="1200" dirty="0">
              <a:solidFill>
                <a:srgbClr val="666633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24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um 2"/>
          <p:cNvGraphicFramePr>
            <a:graphicFrameLocks noChangeAspect="1"/>
          </p:cNvGraphicFramePr>
          <p:nvPr>
            <p:extLst/>
          </p:nvPr>
        </p:nvGraphicFramePr>
        <p:xfrm>
          <a:off x="4152097" y="961461"/>
          <a:ext cx="5472608" cy="4041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Microsoft Map" r:id="rId4" imgW="5210192" imgH="3838487" progId="">
                  <p:embed/>
                </p:oleObj>
              </mc:Choice>
              <mc:Fallback>
                <p:oleObj name="Microsoft Map" r:id="rId4" imgW="5210192" imgH="3838487" progId="">
                  <p:embed/>
                  <p:pic>
                    <p:nvPicPr>
                      <p:cNvPr id="3" name="Objektum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097" y="961461"/>
                        <a:ext cx="5472608" cy="4041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6" name="Tartalom helye 2"/>
          <p:cNvSpPr>
            <a:spLocks noGrp="1"/>
          </p:cNvSpPr>
          <p:nvPr>
            <p:ph idx="1"/>
          </p:nvPr>
        </p:nvSpPr>
        <p:spPr>
          <a:xfrm>
            <a:off x="467544" y="961461"/>
            <a:ext cx="7812088" cy="5543898"/>
          </a:xfrm>
        </p:spPr>
        <p:txBody>
          <a:bodyPr/>
          <a:lstStyle/>
          <a:p>
            <a:pPr>
              <a:defRPr/>
            </a:pPr>
            <a:endParaRPr lang="hu-HU" sz="2000" kern="12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hu-HU" sz="2100" kern="12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0" indent="0">
              <a:buNone/>
              <a:defRPr/>
            </a:pPr>
            <a:r>
              <a:rPr lang="hu-HU" sz="21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b) „</a:t>
            </a:r>
            <a:r>
              <a:rPr lang="hu-HU" sz="2100" b="1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Freemover</a:t>
            </a:r>
            <a:r>
              <a:rPr lang="hu-HU" sz="21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 </a:t>
            </a:r>
            <a:r>
              <a:rPr lang="hu-HU" sz="21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mobilitás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hu-HU" sz="2100" kern="12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fogadónyilatkozat és két </a:t>
            </a:r>
            <a:r>
              <a:rPr lang="hu-HU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ajánlólevél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hu-HU" sz="2100" kern="12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p</a:t>
            </a:r>
            <a:r>
              <a:rPr lang="hu-HU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ályázás a </a:t>
            </a:r>
            <a:r>
              <a:rPr lang="hu-HU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hlinkClick r:id="rId6"/>
              </a:rPr>
              <a:t>www.ceepus.info</a:t>
            </a:r>
            <a:r>
              <a:rPr lang="hu-HU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honlapon</a:t>
            </a:r>
            <a:endParaRPr lang="hu-HU" sz="2100" kern="12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100" kern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Ceepus</a:t>
            </a:r>
            <a:r>
              <a:rPr lang="hu-HU" sz="2100" kern="12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országokon belül bármely </a:t>
            </a:r>
            <a:endParaRPr lang="hu-HU" sz="2100" kern="12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hu-HU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intézményhez</a:t>
            </a:r>
            <a:r>
              <a:rPr lang="hu-HU" sz="2100" kern="12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, ahol </a:t>
            </a:r>
            <a:r>
              <a:rPr lang="hu-HU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van még szabad hónapkeret</a:t>
            </a:r>
            <a:endParaRPr lang="hu-HU" sz="1400" kern="12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hu-HU" sz="21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Aktív hallgatói jogviszony</a:t>
            </a:r>
          </a:p>
          <a:p>
            <a:pPr>
              <a:defRPr/>
            </a:pPr>
            <a:r>
              <a:rPr lang="hu-HU" sz="21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Két lezárt félév</a:t>
            </a:r>
          </a:p>
          <a:p>
            <a:pPr>
              <a:defRPr/>
            </a:pPr>
            <a:r>
              <a:rPr lang="hu-HU" sz="21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Tanulmányok elismerése (ECTS)</a:t>
            </a:r>
          </a:p>
          <a:p>
            <a:pPr>
              <a:defRPr/>
            </a:pPr>
            <a:r>
              <a:rPr lang="hu-HU" sz="21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Ösztöndíjak összege fogadó országonként eltér (100-1000 €)</a:t>
            </a:r>
          </a:p>
          <a:p>
            <a:pPr>
              <a:buNone/>
              <a:defRPr/>
            </a:pPr>
            <a:r>
              <a:rPr lang="hu-HU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7"/>
              </a:rPr>
              <a:t>http</a:t>
            </a:r>
            <a:r>
              <a:rPr lang="hu-HU" sz="2100" kern="1200" dirty="0">
                <a:solidFill>
                  <a:schemeClr val="tx1">
                    <a:lumMod val="75000"/>
                    <a:lumOff val="25000"/>
                  </a:schemeClr>
                </a:solidFill>
                <a:hlinkClick r:id="rId7"/>
              </a:rPr>
              <a:t>://tka.hu/palyazatok/114/ceepus</a:t>
            </a:r>
            <a:r>
              <a:rPr lang="hu-HU" sz="21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hu-HU" sz="2100" kern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  <a:defRPr/>
            </a:pPr>
            <a:r>
              <a:rPr lang="hu-HU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www.ceepus.info</a:t>
            </a:r>
            <a:r>
              <a:rPr lang="hu-HU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hu-HU" sz="21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  <a:defRPr/>
            </a:pPr>
            <a:endParaRPr lang="hu-HU" sz="2400" dirty="0" smtClean="0">
              <a:latin typeface="Calibri" panose="020F0502020204030204" pitchFamily="34" charset="0"/>
            </a:endParaRP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683568" y="152636"/>
            <a:ext cx="6984776" cy="792088"/>
          </a:xfr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hu-HU" sz="3200" b="1" kern="1200" dirty="0" err="1" smtClean="0">
                <a:solidFill>
                  <a:srgbClr val="666633"/>
                </a:solidFill>
                <a:latin typeface="Calibri" panose="020F0502020204030204" pitchFamily="34" charset="0"/>
                <a:ea typeface="+mn-ea"/>
                <a:cs typeface="+mn-cs"/>
              </a:rPr>
              <a:t>CEEPUS</a:t>
            </a:r>
            <a:endParaRPr lang="hu-HU" sz="3200" b="1" kern="1200" dirty="0">
              <a:solidFill>
                <a:srgbClr val="666633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8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hu-HU" sz="3500" b="1" kern="1200" dirty="0">
                <a:solidFill>
                  <a:srgbClr val="666633"/>
                </a:solidFill>
                <a:latin typeface="Calibri" panose="020F0502020204030204" pitchFamily="34" charset="0"/>
                <a:ea typeface="+mn-ea"/>
                <a:cs typeface="+mn-cs"/>
              </a:rPr>
              <a:t>Államközi</a:t>
            </a:r>
            <a:r>
              <a:rPr lang="hu-HU" sz="3500" b="1" dirty="0">
                <a:solidFill>
                  <a:srgbClr val="666633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u-HU" sz="3500" b="1" kern="1200" dirty="0">
                <a:solidFill>
                  <a:srgbClr val="666633"/>
                </a:solidFill>
                <a:latin typeface="Calibri" panose="020F0502020204030204" pitchFamily="34" charset="0"/>
                <a:ea typeface="+mn-ea"/>
                <a:cs typeface="+mn-cs"/>
              </a:rPr>
              <a:t>ösztöndíjak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Kétoldalú államközi </a:t>
            </a:r>
            <a:r>
              <a:rPr lang="hu-H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megállapodások </a:t>
            </a:r>
            <a:r>
              <a:rPr lang="hu-H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alapján: </a:t>
            </a: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</a:t>
            </a:r>
            <a:r>
              <a:rPr lang="hu-H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özel </a:t>
            </a: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 országgal létezik kormányközi/tárcaközi megállapodás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Az országok köre, a tevékenység és a pályázás feltételei, a pénzügyi támogatás és a </a:t>
            </a: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pályázók köre </a:t>
            </a:r>
            <a:r>
              <a:rPr lang="hu-H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ösztöndíj </a:t>
            </a:r>
            <a:r>
              <a:rPr lang="hu-HU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típusonként </a:t>
            </a:r>
            <a:r>
              <a:rPr lang="hu-H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eltér</a:t>
            </a:r>
            <a:endParaRPr lang="hu-HU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u-HU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Sokszínűség a mobilitási típusokban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hu-HU" sz="21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Részképzés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hu-HU" sz="21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Teljes képzés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hu-HU" sz="21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Nyári egyetem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hu-HU" sz="21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Tanulmányút</a:t>
            </a:r>
            <a:endParaRPr lang="hu-HU" sz="21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Pályázati felhívások, mellékletek:</a:t>
            </a:r>
            <a:endParaRPr lang="hu-HU" sz="22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hlinkClick r:id="rId3"/>
            </a:endParaRPr>
          </a:p>
          <a:p>
            <a:pPr marL="457200" lvl="1" indent="0">
              <a:buNone/>
            </a:pPr>
            <a:r>
              <a:rPr lang="hu-HU" sz="1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hlinkClick r:id="rId3"/>
              </a:rPr>
              <a:t>http</a:t>
            </a:r>
            <a:r>
              <a:rPr lang="hu-HU" sz="19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hlinkClick r:id="rId3"/>
              </a:rPr>
              <a:t>://</a:t>
            </a:r>
            <a:r>
              <a:rPr lang="hu-HU" sz="1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hlinkClick r:id="rId3"/>
              </a:rPr>
              <a:t>www.tka.hu/palyazatok/3021/palyazati-dokumentumok#6214</a:t>
            </a:r>
            <a:r>
              <a:rPr lang="hu-HU" sz="1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</a:t>
            </a:r>
          </a:p>
          <a:p>
            <a:pPr marL="342900"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Pályázat beadási határidők: </a:t>
            </a:r>
          </a:p>
          <a:p>
            <a:pPr marL="74295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2017. január 16. </a:t>
            </a:r>
            <a:r>
              <a:rPr lang="hu-HU" sz="1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– tanulmányút</a:t>
            </a:r>
            <a:r>
              <a:rPr lang="hu-HU" sz="19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, nyári egyetem</a:t>
            </a:r>
          </a:p>
          <a:p>
            <a:pPr marL="74295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9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2017. március 6. </a:t>
            </a:r>
            <a:r>
              <a:rPr lang="hu-HU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– rész- </a:t>
            </a:r>
            <a:r>
              <a:rPr lang="hu-HU" sz="19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vagy teljes képzés</a:t>
            </a:r>
          </a:p>
          <a:p>
            <a:pPr marL="74295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Ösztöndíjas út megvalósítása: 2017. nyarától/őszétől</a:t>
            </a:r>
          </a:p>
          <a:p>
            <a:pPr marL="457200" lvl="1" indent="0">
              <a:buNone/>
            </a:pPr>
            <a:endParaRPr lang="hu-HU" sz="19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027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47989" y="1732044"/>
            <a:ext cx="8229600" cy="5112567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hu-H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Nem intézményi együttműködési szerződés keretében, hanem államközi szerződés keretében pályázható</a:t>
            </a:r>
          </a:p>
          <a:p>
            <a:pPr>
              <a:spcAft>
                <a:spcPts val="600"/>
              </a:spcAft>
            </a:pPr>
            <a:r>
              <a:rPr lang="hu-H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„Stipendium Hungaricum” országok</a:t>
            </a:r>
            <a:r>
              <a:rPr lang="hu-HU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Albán Köztársaság, Algériai Népi Demokratikus Köztársaság, Argentin Köztársaság, </a:t>
            </a:r>
            <a:r>
              <a:rPr lang="hu-HU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Belarusz</a:t>
            </a:r>
            <a:r>
              <a:rPr lang="hu-HU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Köztársaság, Egyiptomi Arab Köztársaság, Indiai Köztársaság, Indonéz Köztársaság, </a:t>
            </a:r>
            <a:r>
              <a:rPr lang="hu-H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Iráni </a:t>
            </a:r>
            <a:r>
              <a:rPr lang="hu-HU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Iszlám Köztársaság, </a:t>
            </a:r>
            <a:r>
              <a:rPr lang="hu-H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Jordán </a:t>
            </a:r>
            <a:r>
              <a:rPr lang="hu-HU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Hásimita Királyság, Kínai </a:t>
            </a:r>
            <a:r>
              <a:rPr lang="hu-H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Népköztársaság, </a:t>
            </a:r>
            <a:r>
              <a:rPr lang="hu-HU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Libanoni Köztársaság, Macedón Köztársaság, Marokkói Királyság, Mongólia, Oroszországi Föderáció, Pakisztáni Iszlám Köztársaság, Palesztin Autonómia, Tunéziai Köztársaság, Türkmén Köztársaság, Ukrajna és Vietnami Szocialista </a:t>
            </a:r>
            <a:r>
              <a:rPr lang="hu-H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Köztársaság</a:t>
            </a:r>
          </a:p>
          <a:p>
            <a:pPr>
              <a:spcAft>
                <a:spcPts val="600"/>
              </a:spcAft>
            </a:pPr>
            <a:r>
              <a:rPr lang="hu-H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Alap-, mester-, vagy doktori képzés</a:t>
            </a:r>
            <a:endParaRPr lang="hu-HU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hu-HU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Kiegészítő ösztöndíj összege: havi 277 200 Ft</a:t>
            </a:r>
          </a:p>
          <a:p>
            <a:pPr>
              <a:spcAft>
                <a:spcPts val="600"/>
              </a:spcAft>
            </a:pPr>
            <a:r>
              <a:rPr lang="hu-HU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Útiköltség-támogatás: 100 km távolság felett, 18 000 – 330 000 Ft között </a:t>
            </a:r>
          </a:p>
          <a:p>
            <a:pPr>
              <a:spcAft>
                <a:spcPts val="600"/>
              </a:spcAft>
            </a:pPr>
            <a:r>
              <a:rPr lang="hu-HU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Pályázati határidő: 2017. </a:t>
            </a:r>
            <a:r>
              <a:rPr lang="hu-H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március 1. (Kína: január 25., Oroszországi Föderáció: február 15.), pályázat benyújtása a TKA felé</a:t>
            </a:r>
            <a:endParaRPr lang="hu-HU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hu-HU" sz="17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http://</a:t>
            </a:r>
            <a:r>
              <a:rPr lang="hu-HU" sz="17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www.tka.hu/docs/palyazatok/20161116_cm_sh_felhivas_2017_20181611160921.pdf</a:t>
            </a:r>
            <a:r>
              <a:rPr lang="hu-H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sz. mellékletében meghatározott célországok, tudomány/szakterület, időtartam, képzési szint stb.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7989" y="450814"/>
            <a:ext cx="8507288" cy="1281230"/>
          </a:xfrm>
        </p:spPr>
        <p:txBody>
          <a:bodyPr>
            <a:noAutofit/>
          </a:bodyPr>
          <a:lstStyle/>
          <a:p>
            <a:pPr algn="ctr"/>
            <a:r>
              <a:rPr lang="hu-HU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Campus Mundi </a:t>
            </a:r>
            <a:r>
              <a:rPr lang="hu-H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projekt</a:t>
            </a:r>
          </a:p>
          <a:p>
            <a:pPr algn="ctr"/>
            <a:r>
              <a:rPr lang="hu-HU" sz="2200" b="1" kern="1200" dirty="0">
                <a:solidFill>
                  <a:srgbClr val="666633"/>
                </a:solidFill>
                <a:latin typeface="+mj-lt"/>
              </a:rPr>
              <a:t>Államközi</a:t>
            </a:r>
            <a:r>
              <a:rPr lang="hu-H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200" b="1" kern="1200" dirty="0">
                <a:solidFill>
                  <a:srgbClr val="666633"/>
                </a:solidFill>
                <a:latin typeface="+mj-lt"/>
              </a:rPr>
              <a:t>egyezmények keretében megvalósuló külföldi részképzés Stipendium Hungaricum partnerek irányába</a:t>
            </a:r>
          </a:p>
        </p:txBody>
      </p:sp>
    </p:spTree>
    <p:extLst>
      <p:ext uri="{BB962C8B-B14F-4D97-AF65-F5344CB8AC3E}">
        <p14:creationId xmlns:p14="http://schemas.microsoft.com/office/powerpoint/2010/main" val="122525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artalom helye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41" y="2525785"/>
            <a:ext cx="6696596" cy="2575613"/>
          </a:xfrm>
        </p:spPr>
      </p:pic>
      <p:sp>
        <p:nvSpPr>
          <p:cNvPr id="2" name="Téglalap 1"/>
          <p:cNvSpPr/>
          <p:nvPr/>
        </p:nvSpPr>
        <p:spPr>
          <a:xfrm>
            <a:off x="3465513" y="5453207"/>
            <a:ext cx="2422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Kinyílik a </a:t>
            </a:r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világ!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04664"/>
            <a:ext cx="1482470" cy="177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3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KA_magyar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TKA_magyar</Template>
  <TotalTime>1644</TotalTime>
  <Words>1509</Words>
  <Application>Microsoft Office PowerPoint</Application>
  <PresentationFormat>Diavetítés a képernyőre (4:3 oldalarány)</PresentationFormat>
  <Paragraphs>345</Paragraphs>
  <Slides>27</Slides>
  <Notes>7</Notes>
  <HiddenSlides>1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4" baseType="lpstr">
      <vt:lpstr>Arial</vt:lpstr>
      <vt:lpstr>Calibri</vt:lpstr>
      <vt:lpstr>Symbol</vt:lpstr>
      <vt:lpstr>Times New Roman</vt:lpstr>
      <vt:lpstr>Wingdings</vt:lpstr>
      <vt:lpstr>TKA_magyar</vt:lpstr>
      <vt:lpstr>Microsoft Map</vt:lpstr>
      <vt:lpstr>PowerPoint-bemutató</vt:lpstr>
      <vt:lpstr>PowerPoint-bemutató</vt:lpstr>
      <vt:lpstr>Tempus Közalapítvány</vt:lpstr>
      <vt:lpstr>PowerPoint-bemutató</vt:lpstr>
      <vt:lpstr>CEEPUS</vt:lpstr>
      <vt:lpstr>CEEPUS</vt:lpstr>
      <vt:lpstr>Államközi ösztöndíjak</vt:lpstr>
      <vt:lpstr>PowerPoint-bemutató</vt:lpstr>
      <vt:lpstr>PowerPoint-bemutató</vt:lpstr>
      <vt:lpstr>Campus Mundi projekt</vt:lpstr>
      <vt:lpstr>Campus Mundi projekt (2016–2021)</vt:lpstr>
      <vt:lpstr>PowerPoint-bemutató</vt:lpstr>
      <vt:lpstr>PowerPoint-bemutató</vt:lpstr>
      <vt:lpstr>PowerPoint-bemutató</vt:lpstr>
      <vt:lpstr>Rövid tanulmányút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Ugrósdy-Beregi Bettina</dc:creator>
  <cp:lastModifiedBy>Szombath Zita</cp:lastModifiedBy>
  <cp:revision>205</cp:revision>
  <cp:lastPrinted>2016-11-28T14:46:49Z</cp:lastPrinted>
  <dcterms:created xsi:type="dcterms:W3CDTF">2015-09-02T12:09:46Z</dcterms:created>
  <dcterms:modified xsi:type="dcterms:W3CDTF">2017-02-21T14:46:18Z</dcterms:modified>
</cp:coreProperties>
</file>