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1" r:id="rId1"/>
  </p:sldMasterIdLst>
  <p:sldIdLst>
    <p:sldId id="274" r:id="rId2"/>
    <p:sldId id="275" r:id="rId3"/>
    <p:sldId id="263" r:id="rId4"/>
    <p:sldId id="277" r:id="rId5"/>
    <p:sldId id="266" r:id="rId6"/>
    <p:sldId id="283" r:id="rId7"/>
    <p:sldId id="284" r:id="rId8"/>
    <p:sldId id="285" r:id="rId9"/>
    <p:sldId id="286" r:id="rId10"/>
    <p:sldId id="287" r:id="rId11"/>
    <p:sldId id="288" r:id="rId12"/>
    <p:sldId id="278" r:id="rId13"/>
    <p:sldId id="279" r:id="rId14"/>
    <p:sldId id="289" r:id="rId15"/>
    <p:sldId id="290" r:id="rId16"/>
    <p:sldId id="281" r:id="rId17"/>
    <p:sldId id="280" r:id="rId18"/>
    <p:sldId id="282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94620" autoAdjust="0"/>
  </p:normalViewPr>
  <p:slideViewPr>
    <p:cSldViewPr snapToGrid="0">
      <p:cViewPr>
        <p:scale>
          <a:sx n="130" d="100"/>
          <a:sy n="130" d="100"/>
        </p:scale>
        <p:origin x="-354" y="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4F0D-C2BF-4821-B5F1-2D395BE9A332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16A768A2-7657-404B-837B-E05D6BAA4988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72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4F0D-C2BF-4821-B5F1-2D395BE9A332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68A2-7657-404B-837B-E05D6BAA49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742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4F0D-C2BF-4821-B5F1-2D395BE9A332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68A2-7657-404B-837B-E05D6BAA4988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23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4F0D-C2BF-4821-B5F1-2D395BE9A332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68A2-7657-404B-837B-E05D6BAA4988}" type="slidenum">
              <a:rPr lang="hu-HU" smtClean="0"/>
              <a:t>‹#›</a:t>
            </a:fld>
            <a:endParaRPr lang="hu-H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81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4F0D-C2BF-4821-B5F1-2D395BE9A332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68A2-7657-404B-837B-E05D6BAA4988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93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4F0D-C2BF-4821-B5F1-2D395BE9A332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68A2-7657-404B-837B-E05D6BAA4988}" type="slidenum">
              <a:rPr lang="hu-HU" smtClean="0"/>
              <a:t>‹#›</a:t>
            </a:fld>
            <a:endParaRPr lang="hu-H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42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4F0D-C2BF-4821-B5F1-2D395BE9A332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68A2-7657-404B-837B-E05D6BAA49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888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4F0D-C2BF-4821-B5F1-2D395BE9A332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68A2-7657-404B-837B-E05D6BAA49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222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4F0D-C2BF-4821-B5F1-2D395BE9A332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68A2-7657-404B-837B-E05D6BAA49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031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4F0D-C2BF-4821-B5F1-2D395BE9A332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68A2-7657-404B-837B-E05D6BAA4988}" type="slidenum">
              <a:rPr lang="hu-HU" smtClean="0"/>
              <a:t>‹#›</a:t>
            </a:fld>
            <a:endParaRPr lang="hu-H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2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37B4F0D-C2BF-4821-B5F1-2D395BE9A332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68A2-7657-404B-837B-E05D6BAA4988}" type="slidenum">
              <a:rPr lang="hu-HU" smtClean="0"/>
              <a:t>‹#›</a:t>
            </a:fld>
            <a:endParaRPr lang="hu-H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10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B4F0D-C2BF-4821-B5F1-2D395BE9A332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6A768A2-7657-404B-837B-E05D6BAA49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557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outgoing@uni-obuda.h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01566" y="456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Életre szóló élményre vágysz?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326180" y="2278270"/>
            <a:ext cx="5681478" cy="3287111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hu-HU" sz="4700" dirty="0" smtClean="0">
                <a:solidFill>
                  <a:schemeClr val="tx1"/>
                </a:solidFill>
              </a:rPr>
              <a:t>Külföldi ösztöndíjprogramok</a:t>
            </a:r>
          </a:p>
          <a:p>
            <a:endParaRPr lang="hu-HU" sz="4700" dirty="0" smtClean="0">
              <a:solidFill>
                <a:schemeClr val="tx1"/>
              </a:solidFill>
            </a:endParaRPr>
          </a:p>
          <a:p>
            <a:pPr algn="r"/>
            <a:r>
              <a:rPr lang="hu-HU" sz="1800" dirty="0" smtClean="0">
                <a:solidFill>
                  <a:schemeClr val="tx1"/>
                </a:solidFill>
              </a:rPr>
              <a:t>Nyelvgyakorláshoz</a:t>
            </a:r>
          </a:p>
          <a:p>
            <a:pPr algn="r"/>
            <a:r>
              <a:rPr lang="hu-HU" sz="1800" dirty="0" smtClean="0">
                <a:solidFill>
                  <a:schemeClr val="tx1"/>
                </a:solidFill>
              </a:rPr>
              <a:t>Kapcsolatok építéséhez</a:t>
            </a:r>
          </a:p>
          <a:p>
            <a:pPr algn="r"/>
            <a:r>
              <a:rPr lang="hu-HU" sz="1800" dirty="0" smtClean="0">
                <a:solidFill>
                  <a:schemeClr val="tx1"/>
                </a:solidFill>
              </a:rPr>
              <a:t>Szakmai fejlődéshez</a:t>
            </a:r>
          </a:p>
          <a:p>
            <a:pPr algn="r"/>
            <a:r>
              <a:rPr lang="hu-HU" sz="1800" dirty="0" err="1" smtClean="0">
                <a:solidFill>
                  <a:schemeClr val="tx1"/>
                </a:solidFill>
              </a:rPr>
              <a:t>Munkaerőpiaci</a:t>
            </a:r>
            <a:r>
              <a:rPr lang="hu-HU" sz="1800" dirty="0" smtClean="0">
                <a:solidFill>
                  <a:schemeClr val="tx1"/>
                </a:solidFill>
              </a:rPr>
              <a:t> előnyök szerzéséhez</a:t>
            </a:r>
            <a:endParaRPr lang="hu-HU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oktato\Desktop\erasmusplus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186238"/>
            <a:ext cx="3857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Online  </a:t>
            </a:r>
            <a:r>
              <a:rPr lang="hu-HU" dirty="0" err="1" smtClean="0"/>
              <a:t>linguistic</a:t>
            </a:r>
            <a:r>
              <a:rPr lang="hu-HU" dirty="0" smtClean="0"/>
              <a:t>  </a:t>
            </a:r>
            <a:r>
              <a:rPr lang="hu-HU" dirty="0" err="1" smtClean="0"/>
              <a:t>support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2700">
              <a:lnSpc>
                <a:spcPct val="100000"/>
              </a:lnSpc>
              <a:spcBef>
                <a:spcPts val="2400"/>
              </a:spcBef>
              <a:tabLst>
                <a:tab pos="354965" algn="l"/>
              </a:tabLst>
            </a:pPr>
            <a:r>
              <a:rPr lang="hu-HU" spc="-60" dirty="0">
                <a:latin typeface="Verdana"/>
                <a:cs typeface="Verdana"/>
              </a:rPr>
              <a:t>Nyelvi</a:t>
            </a:r>
            <a:r>
              <a:rPr lang="hu-HU" spc="-200" dirty="0">
                <a:latin typeface="Verdana"/>
                <a:cs typeface="Verdana"/>
              </a:rPr>
              <a:t> </a:t>
            </a:r>
            <a:r>
              <a:rPr lang="hu-HU" spc="5" dirty="0">
                <a:latin typeface="Verdana"/>
                <a:cs typeface="Verdana"/>
              </a:rPr>
              <a:t>támogatás</a:t>
            </a:r>
            <a:endParaRPr lang="hu-HU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hu-HU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  <a:tabLst>
                <a:tab pos="354965" algn="l"/>
              </a:tabLst>
            </a:pPr>
            <a:r>
              <a:rPr lang="hu-HU" spc="-35" dirty="0" smtClean="0">
                <a:latin typeface="Verdana"/>
                <a:cs typeface="Verdana"/>
              </a:rPr>
              <a:t>Oktatás </a:t>
            </a:r>
            <a:r>
              <a:rPr lang="hu-HU" spc="-25" dirty="0">
                <a:latin typeface="Verdana"/>
                <a:cs typeface="Verdana"/>
              </a:rPr>
              <a:t>nyelve </a:t>
            </a:r>
            <a:r>
              <a:rPr lang="hu-HU" spc="145" dirty="0">
                <a:latin typeface="Verdana"/>
                <a:cs typeface="Verdana"/>
              </a:rPr>
              <a:t>a</a:t>
            </a:r>
            <a:r>
              <a:rPr lang="hu-HU" spc="-450" dirty="0">
                <a:latin typeface="Verdana"/>
                <a:cs typeface="Verdana"/>
              </a:rPr>
              <a:t> </a:t>
            </a:r>
            <a:r>
              <a:rPr lang="hu-HU" spc="-55" dirty="0">
                <a:latin typeface="Verdana"/>
                <a:cs typeface="Verdana"/>
              </a:rPr>
              <a:t>kiinduló </a:t>
            </a:r>
            <a:r>
              <a:rPr lang="hu-HU" spc="-40" dirty="0">
                <a:latin typeface="Verdana"/>
                <a:cs typeface="Verdana"/>
              </a:rPr>
              <a:t>feltétel</a:t>
            </a:r>
          </a:p>
          <a:p>
            <a:pPr marL="12700">
              <a:lnSpc>
                <a:spcPct val="100000"/>
              </a:lnSpc>
              <a:spcBef>
                <a:spcPts val="2400"/>
              </a:spcBef>
              <a:tabLst>
                <a:tab pos="354965" algn="l"/>
              </a:tabLst>
            </a:pPr>
            <a:endParaRPr lang="hu-HU" dirty="0">
              <a:latin typeface="Verdana"/>
              <a:cs typeface="Verdana"/>
            </a:endParaRPr>
          </a:p>
          <a:p>
            <a:pPr marL="355600" marR="5080" indent="-342900">
              <a:lnSpc>
                <a:spcPct val="150000"/>
              </a:lnSpc>
              <a:spcBef>
                <a:spcPts val="2400"/>
              </a:spcBef>
              <a:tabLst>
                <a:tab pos="354965" algn="l"/>
              </a:tabLst>
            </a:pPr>
            <a:r>
              <a:rPr lang="hu-HU" spc="20" dirty="0" smtClean="0">
                <a:latin typeface="Verdana"/>
                <a:cs typeface="Verdana"/>
              </a:rPr>
              <a:t>Adott</a:t>
            </a:r>
            <a:r>
              <a:rPr lang="hu-HU" spc="-145" dirty="0" smtClean="0">
                <a:latin typeface="Verdana"/>
                <a:cs typeface="Verdana"/>
              </a:rPr>
              <a:t> </a:t>
            </a:r>
            <a:r>
              <a:rPr lang="hu-HU" spc="-5" dirty="0">
                <a:latin typeface="Verdana"/>
                <a:cs typeface="Verdana"/>
              </a:rPr>
              <a:t>esetben</a:t>
            </a:r>
            <a:r>
              <a:rPr lang="hu-HU" spc="-80" dirty="0">
                <a:latin typeface="Verdana"/>
                <a:cs typeface="Verdana"/>
              </a:rPr>
              <a:t> </a:t>
            </a:r>
            <a:r>
              <a:rPr lang="hu-HU" spc="5" dirty="0">
                <a:latin typeface="Verdana"/>
                <a:cs typeface="Verdana"/>
              </a:rPr>
              <a:t>átváltható</a:t>
            </a:r>
            <a:r>
              <a:rPr lang="hu-HU" spc="-135" dirty="0">
                <a:latin typeface="Verdana"/>
                <a:cs typeface="Verdana"/>
              </a:rPr>
              <a:t> </a:t>
            </a:r>
            <a:r>
              <a:rPr lang="hu-HU" spc="-20" dirty="0">
                <a:latin typeface="Verdana"/>
                <a:cs typeface="Verdana"/>
              </a:rPr>
              <a:t>az</a:t>
            </a:r>
            <a:r>
              <a:rPr lang="hu-HU" spc="-145" dirty="0">
                <a:latin typeface="Verdana"/>
                <a:cs typeface="Verdana"/>
              </a:rPr>
              <a:t> </a:t>
            </a:r>
            <a:r>
              <a:rPr lang="hu-HU" spc="-60" dirty="0">
                <a:latin typeface="Verdana"/>
                <a:cs typeface="Verdana"/>
              </a:rPr>
              <a:t>ország</a:t>
            </a:r>
            <a:r>
              <a:rPr lang="hu-HU" spc="-135" dirty="0">
                <a:latin typeface="Verdana"/>
                <a:cs typeface="Verdana"/>
              </a:rPr>
              <a:t> </a:t>
            </a:r>
            <a:r>
              <a:rPr lang="hu-HU" spc="-35" dirty="0">
                <a:latin typeface="Verdana"/>
                <a:cs typeface="Verdana"/>
              </a:rPr>
              <a:t>nyelvére</a:t>
            </a:r>
            <a:r>
              <a:rPr lang="hu-HU" spc="-145" dirty="0">
                <a:latin typeface="Verdana"/>
                <a:cs typeface="Verdana"/>
              </a:rPr>
              <a:t> </a:t>
            </a:r>
            <a:r>
              <a:rPr lang="hu-HU" spc="-45" dirty="0">
                <a:latin typeface="Verdana"/>
                <a:cs typeface="Verdana"/>
              </a:rPr>
              <a:t>(jelenleg</a:t>
            </a:r>
            <a:r>
              <a:rPr lang="hu-HU" spc="-85" dirty="0">
                <a:latin typeface="Verdana"/>
                <a:cs typeface="Verdana"/>
              </a:rPr>
              <a:t> </a:t>
            </a:r>
            <a:r>
              <a:rPr lang="hu-HU" spc="-5" dirty="0">
                <a:latin typeface="Verdana"/>
                <a:cs typeface="Verdana"/>
              </a:rPr>
              <a:t>angol,</a:t>
            </a:r>
            <a:r>
              <a:rPr lang="hu-HU" spc="-140" dirty="0">
                <a:latin typeface="Verdana"/>
                <a:cs typeface="Verdana"/>
              </a:rPr>
              <a:t> </a:t>
            </a:r>
            <a:r>
              <a:rPr lang="hu-HU" spc="-35" dirty="0">
                <a:latin typeface="Verdana"/>
                <a:cs typeface="Verdana"/>
              </a:rPr>
              <a:t>német,</a:t>
            </a:r>
            <a:r>
              <a:rPr lang="hu-HU" spc="-90" dirty="0">
                <a:latin typeface="Verdana"/>
                <a:cs typeface="Verdana"/>
              </a:rPr>
              <a:t> </a:t>
            </a:r>
            <a:r>
              <a:rPr lang="hu-HU" spc="-80" dirty="0">
                <a:latin typeface="Verdana"/>
                <a:cs typeface="Verdana"/>
              </a:rPr>
              <a:t>olasz,</a:t>
            </a:r>
            <a:r>
              <a:rPr lang="hu-HU" spc="-155" dirty="0">
                <a:latin typeface="Verdana"/>
                <a:cs typeface="Verdana"/>
              </a:rPr>
              <a:t> </a:t>
            </a:r>
            <a:r>
              <a:rPr lang="hu-HU" spc="-45" dirty="0">
                <a:latin typeface="Verdana"/>
                <a:cs typeface="Verdana"/>
              </a:rPr>
              <a:t>spanyol, </a:t>
            </a:r>
            <a:r>
              <a:rPr lang="hu-HU" spc="-155" dirty="0">
                <a:latin typeface="Verdana"/>
                <a:cs typeface="Verdana"/>
              </a:rPr>
              <a:t> </a:t>
            </a:r>
            <a:r>
              <a:rPr lang="hu-HU" spc="5" dirty="0">
                <a:latin typeface="Verdana"/>
                <a:cs typeface="Verdana"/>
              </a:rPr>
              <a:t>francia </a:t>
            </a:r>
            <a:r>
              <a:rPr lang="hu-HU" spc="-80" dirty="0">
                <a:latin typeface="Verdana"/>
                <a:cs typeface="Verdana"/>
              </a:rPr>
              <a:t>és </a:t>
            </a:r>
            <a:r>
              <a:rPr lang="hu-HU" spc="-5" dirty="0">
                <a:latin typeface="Verdana"/>
                <a:cs typeface="Verdana"/>
              </a:rPr>
              <a:t>holland</a:t>
            </a:r>
            <a:r>
              <a:rPr lang="hu-HU" spc="-385" dirty="0">
                <a:latin typeface="Verdana"/>
                <a:cs typeface="Verdana"/>
              </a:rPr>
              <a:t> </a:t>
            </a:r>
            <a:r>
              <a:rPr lang="hu-HU" spc="-60" dirty="0">
                <a:latin typeface="Verdana"/>
                <a:cs typeface="Verdana"/>
              </a:rPr>
              <a:t>nyelvek</a:t>
            </a:r>
            <a:r>
              <a:rPr lang="hu-HU" spc="-60" dirty="0" smtClean="0">
                <a:latin typeface="Verdana"/>
                <a:cs typeface="Verdana"/>
              </a:rPr>
              <a:t>)</a:t>
            </a:r>
            <a:endParaRPr lang="hu-HU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59088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Kreditek,  jegyek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1950" indent="-342900">
              <a:lnSpc>
                <a:spcPct val="150000"/>
              </a:lnSpc>
              <a:tabLst>
                <a:tab pos="361950" algn="l"/>
              </a:tabLst>
            </a:pPr>
            <a:r>
              <a:rPr lang="hu-HU" spc="20" dirty="0"/>
              <a:t>Képzési</a:t>
            </a:r>
            <a:r>
              <a:rPr lang="hu-HU" spc="-130" dirty="0"/>
              <a:t> </a:t>
            </a:r>
            <a:r>
              <a:rPr lang="hu-HU" spc="-15" dirty="0"/>
              <a:t>program</a:t>
            </a:r>
            <a:r>
              <a:rPr lang="hu-HU" spc="-140" dirty="0"/>
              <a:t> </a:t>
            </a:r>
            <a:r>
              <a:rPr lang="hu-HU" spc="10" dirty="0"/>
              <a:t>lényege</a:t>
            </a:r>
            <a:r>
              <a:rPr lang="hu-HU" spc="-105" dirty="0"/>
              <a:t> </a:t>
            </a:r>
            <a:r>
              <a:rPr lang="hu-HU" spc="145" dirty="0"/>
              <a:t>a</a:t>
            </a:r>
            <a:r>
              <a:rPr lang="hu-HU" spc="-145" dirty="0"/>
              <a:t> </a:t>
            </a:r>
            <a:r>
              <a:rPr lang="hu-HU" spc="-70" dirty="0"/>
              <a:t>kredit</a:t>
            </a:r>
            <a:r>
              <a:rPr lang="hu-HU" spc="-160" dirty="0"/>
              <a:t> </a:t>
            </a:r>
            <a:r>
              <a:rPr lang="hu-HU" spc="-45" dirty="0"/>
              <a:t>átvitel</a:t>
            </a:r>
          </a:p>
          <a:p>
            <a:pPr marL="361950" indent="-342900">
              <a:lnSpc>
                <a:spcPct val="150000"/>
              </a:lnSpc>
              <a:spcBef>
                <a:spcPts val="1085"/>
              </a:spcBef>
              <a:tabLst>
                <a:tab pos="361950" algn="l"/>
              </a:tabLst>
            </a:pPr>
            <a:r>
              <a:rPr lang="hu-HU" b="1" spc="-155" dirty="0" smtClean="0"/>
              <a:t>Kötelező </a:t>
            </a:r>
            <a:r>
              <a:rPr lang="hu-HU" spc="145" dirty="0"/>
              <a:t>a</a:t>
            </a:r>
            <a:r>
              <a:rPr lang="hu-HU" spc="-325" dirty="0"/>
              <a:t> </a:t>
            </a:r>
            <a:r>
              <a:rPr lang="hu-HU" spc="-110" dirty="0"/>
              <a:t>kint szerzett </a:t>
            </a:r>
            <a:r>
              <a:rPr lang="hu-HU" spc="-50" dirty="0"/>
              <a:t>jegyeket, </a:t>
            </a:r>
            <a:r>
              <a:rPr lang="hu-HU" spc="-55" dirty="0"/>
              <a:t>krediteket </a:t>
            </a:r>
            <a:r>
              <a:rPr lang="hu-HU" spc="-60" dirty="0"/>
              <a:t>itthon </a:t>
            </a:r>
            <a:r>
              <a:rPr lang="hu-HU" dirty="0"/>
              <a:t>elfogadtatni</a:t>
            </a:r>
          </a:p>
          <a:p>
            <a:pPr marL="361950" indent="-342900">
              <a:lnSpc>
                <a:spcPct val="150000"/>
              </a:lnSpc>
              <a:spcBef>
                <a:spcPts val="1100"/>
              </a:spcBef>
              <a:tabLst>
                <a:tab pos="361950" algn="l"/>
              </a:tabLst>
            </a:pPr>
            <a:r>
              <a:rPr lang="hu-HU" spc="-40" dirty="0" smtClean="0"/>
              <a:t>Nincs</a:t>
            </a:r>
            <a:r>
              <a:rPr lang="hu-HU" spc="-155" dirty="0" smtClean="0"/>
              <a:t> </a:t>
            </a:r>
            <a:r>
              <a:rPr lang="hu-HU" spc="-40" dirty="0"/>
              <a:t>olyan,</a:t>
            </a:r>
            <a:r>
              <a:rPr lang="hu-HU" spc="-135" dirty="0"/>
              <a:t> </a:t>
            </a:r>
            <a:r>
              <a:rPr lang="hu-HU" spc="5" dirty="0"/>
              <a:t>hogy</a:t>
            </a:r>
            <a:r>
              <a:rPr lang="hu-HU" spc="-145" dirty="0"/>
              <a:t> </a:t>
            </a:r>
            <a:r>
              <a:rPr lang="hu-HU" spc="-20" dirty="0"/>
              <a:t>„már</a:t>
            </a:r>
            <a:r>
              <a:rPr lang="hu-HU" spc="-150" dirty="0"/>
              <a:t> </a:t>
            </a:r>
            <a:r>
              <a:rPr lang="hu-HU" spc="-45" dirty="0"/>
              <a:t>nincs</a:t>
            </a:r>
            <a:r>
              <a:rPr lang="hu-HU" spc="-145" dirty="0"/>
              <a:t> </a:t>
            </a:r>
            <a:r>
              <a:rPr lang="hu-HU" spc="-75" dirty="0"/>
              <a:t>szükségem</a:t>
            </a:r>
            <a:r>
              <a:rPr lang="hu-HU" spc="-110" dirty="0"/>
              <a:t> </a:t>
            </a:r>
            <a:r>
              <a:rPr lang="hu-HU" spc="150" dirty="0"/>
              <a:t>a</a:t>
            </a:r>
            <a:r>
              <a:rPr lang="hu-HU" spc="-150" dirty="0"/>
              <a:t> </a:t>
            </a:r>
            <a:r>
              <a:rPr lang="hu-HU" spc="-65" dirty="0"/>
              <a:t>kreditekre”!</a:t>
            </a:r>
          </a:p>
          <a:p>
            <a:pPr marL="361950" indent="-342900">
              <a:lnSpc>
                <a:spcPct val="150000"/>
              </a:lnSpc>
              <a:spcBef>
                <a:spcPts val="1085"/>
              </a:spcBef>
              <a:tabLst>
                <a:tab pos="361950" algn="l"/>
              </a:tabLst>
            </a:pPr>
            <a:r>
              <a:rPr lang="hu-HU" spc="5" dirty="0" smtClean="0"/>
              <a:t>Ha</a:t>
            </a:r>
            <a:r>
              <a:rPr lang="hu-HU" spc="-135" dirty="0" smtClean="0"/>
              <a:t> </a:t>
            </a:r>
            <a:r>
              <a:rPr lang="hu-HU" spc="-35" dirty="0"/>
              <a:t>valakinek</a:t>
            </a:r>
            <a:r>
              <a:rPr lang="hu-HU" spc="-155" dirty="0"/>
              <a:t> </a:t>
            </a:r>
            <a:r>
              <a:rPr lang="hu-HU" spc="25" dirty="0"/>
              <a:t>megvan</a:t>
            </a:r>
            <a:r>
              <a:rPr lang="hu-HU" spc="-145" dirty="0"/>
              <a:t> </a:t>
            </a:r>
            <a:r>
              <a:rPr lang="hu-HU" spc="145" dirty="0"/>
              <a:t>a</a:t>
            </a:r>
            <a:r>
              <a:rPr lang="hu-HU" spc="-135" dirty="0"/>
              <a:t> </a:t>
            </a:r>
            <a:r>
              <a:rPr lang="hu-HU" spc="-95" dirty="0"/>
              <a:t>szükséges</a:t>
            </a:r>
            <a:r>
              <a:rPr lang="hu-HU" spc="-100" dirty="0"/>
              <a:t> </a:t>
            </a:r>
            <a:r>
              <a:rPr lang="hu-HU" spc="-65" dirty="0"/>
              <a:t>kreditszáma,</a:t>
            </a:r>
            <a:r>
              <a:rPr lang="hu-HU" spc="-135" dirty="0"/>
              <a:t> </a:t>
            </a:r>
            <a:r>
              <a:rPr lang="hu-HU" spc="-70" dirty="0"/>
              <a:t>akkor</a:t>
            </a:r>
            <a:r>
              <a:rPr lang="hu-HU" spc="-140" dirty="0"/>
              <a:t> </a:t>
            </a:r>
            <a:r>
              <a:rPr lang="hu-HU" spc="-70" dirty="0"/>
              <a:t>kredit</a:t>
            </a:r>
            <a:r>
              <a:rPr lang="hu-HU" spc="-140" dirty="0"/>
              <a:t> </a:t>
            </a:r>
            <a:r>
              <a:rPr lang="hu-HU" spc="-50" dirty="0"/>
              <a:t>túlfutásban,</a:t>
            </a:r>
            <a:r>
              <a:rPr lang="hu-HU" spc="-95" dirty="0"/>
              <a:t> </a:t>
            </a:r>
            <a:r>
              <a:rPr lang="hu-HU" spc="-25" dirty="0"/>
              <a:t>ingyen</a:t>
            </a:r>
            <a:r>
              <a:rPr lang="hu-HU" spc="-120" dirty="0"/>
              <a:t> </a:t>
            </a:r>
            <a:r>
              <a:rPr lang="hu-HU" spc="-40" dirty="0"/>
              <a:t>fel </a:t>
            </a:r>
            <a:r>
              <a:rPr lang="hu-HU" spc="-85" dirty="0"/>
              <a:t>kell </a:t>
            </a:r>
            <a:r>
              <a:rPr lang="hu-HU" spc="-40" dirty="0"/>
              <a:t>venni </a:t>
            </a:r>
            <a:r>
              <a:rPr lang="hu-HU" spc="-35" dirty="0" err="1"/>
              <a:t>szabvál</a:t>
            </a:r>
            <a:r>
              <a:rPr lang="hu-HU" spc="-320" dirty="0"/>
              <a:t> </a:t>
            </a:r>
            <a:r>
              <a:rPr lang="hu-HU" spc="-25" dirty="0"/>
              <a:t>tárgyakat</a:t>
            </a:r>
          </a:p>
          <a:p>
            <a:pPr marL="361950" marR="372745" indent="-342900">
              <a:lnSpc>
                <a:spcPct val="150000"/>
              </a:lnSpc>
              <a:spcBef>
                <a:spcPts val="994"/>
              </a:spcBef>
              <a:tabLst>
                <a:tab pos="361950" algn="l"/>
              </a:tabLst>
            </a:pPr>
            <a:r>
              <a:rPr lang="hu-HU" spc="20" dirty="0" smtClean="0"/>
              <a:t>Mind</a:t>
            </a:r>
            <a:r>
              <a:rPr lang="hu-HU" spc="-160" dirty="0" smtClean="0"/>
              <a:t> </a:t>
            </a:r>
            <a:r>
              <a:rPr lang="hu-HU" spc="145" dirty="0"/>
              <a:t>a</a:t>
            </a:r>
            <a:r>
              <a:rPr lang="hu-HU" spc="-135" dirty="0"/>
              <a:t> </a:t>
            </a:r>
            <a:r>
              <a:rPr lang="hu-HU" spc="-45" dirty="0" smtClean="0"/>
              <a:t>tanulmányút,</a:t>
            </a:r>
            <a:r>
              <a:rPr lang="hu-HU" spc="-85" dirty="0" smtClean="0"/>
              <a:t> </a:t>
            </a:r>
            <a:r>
              <a:rPr lang="hu-HU" spc="-30" dirty="0"/>
              <a:t>mind</a:t>
            </a:r>
            <a:r>
              <a:rPr lang="hu-HU" spc="-150" dirty="0"/>
              <a:t> </a:t>
            </a:r>
            <a:r>
              <a:rPr lang="hu-HU" spc="145" dirty="0"/>
              <a:t>a</a:t>
            </a:r>
            <a:r>
              <a:rPr lang="hu-HU" spc="-135" dirty="0"/>
              <a:t> </a:t>
            </a:r>
            <a:r>
              <a:rPr lang="hu-HU" spc="-75" dirty="0"/>
              <a:t>szakmai</a:t>
            </a:r>
            <a:r>
              <a:rPr lang="hu-HU" spc="-130" dirty="0"/>
              <a:t> </a:t>
            </a:r>
            <a:r>
              <a:rPr lang="hu-HU" spc="-35" dirty="0" smtClean="0"/>
              <a:t>gyakorlat be</a:t>
            </a:r>
            <a:r>
              <a:rPr lang="hu-HU" spc="-95" dirty="0" smtClean="0"/>
              <a:t>kerül</a:t>
            </a:r>
            <a:r>
              <a:rPr lang="hu-HU" spc="-114" dirty="0" smtClean="0"/>
              <a:t> </a:t>
            </a:r>
            <a:r>
              <a:rPr lang="hu-HU" spc="-25" dirty="0"/>
              <a:t>az</a:t>
            </a:r>
            <a:r>
              <a:rPr lang="hu-HU" spc="-130" dirty="0"/>
              <a:t> </a:t>
            </a:r>
            <a:r>
              <a:rPr lang="hu-HU" spc="-35" dirty="0"/>
              <a:t>oklevél </a:t>
            </a:r>
            <a:r>
              <a:rPr lang="hu-HU" spc="-175" dirty="0"/>
              <a:t> </a:t>
            </a:r>
            <a:r>
              <a:rPr lang="hu-HU" spc="-35" dirty="0"/>
              <a:t>mellékletbe.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586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39" y="391526"/>
            <a:ext cx="3782023" cy="252922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0923" y="391526"/>
            <a:ext cx="3935610" cy="1363394"/>
          </a:xfrm>
        </p:spPr>
        <p:txBody>
          <a:bodyPr/>
          <a:lstStyle/>
          <a:p>
            <a:r>
              <a:rPr lang="hu-HU" dirty="0" smtClean="0"/>
              <a:t>Mit kell tenned </a:t>
            </a:r>
            <a:br>
              <a:rPr lang="hu-HU" dirty="0" smtClean="0"/>
            </a:br>
            <a:r>
              <a:rPr lang="hu-HU" dirty="0" smtClean="0"/>
              <a:t>érte?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2823" y="1989903"/>
            <a:ext cx="3641834" cy="13637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500" b="1" dirty="0" smtClean="0"/>
              <a:t>1. Tájékozódj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u-HU" sz="1500" dirty="0" smtClean="0"/>
              <a:t>Honlapok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u-HU" sz="1500" dirty="0" smtClean="0"/>
              <a:t>Tájékoztató előadások és élménynapok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u-HU" sz="1500" dirty="0" smtClean="0"/>
              <a:t>Bejövő külföldi hallgatókkal, oktatókkal beszélgess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u-HU" sz="1500" dirty="0" smtClean="0"/>
              <a:t>Kérdezz kint volt hallgatókat, oktatókat</a:t>
            </a:r>
            <a:endParaRPr lang="hu-HU" sz="15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803228" y="3353620"/>
            <a:ext cx="3641834" cy="1363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500" b="1" dirty="0" smtClean="0"/>
              <a:t>2. Keresd</a:t>
            </a:r>
            <a:r>
              <a:rPr lang="hu-HU" sz="1500" dirty="0" smtClean="0"/>
              <a:t> a kari koordinátort és/vagy a Nemzetközi Oktatási Iroda munkatársait a programokkal és pályázattal kapcsolatos</a:t>
            </a:r>
          </a:p>
          <a:p>
            <a:pPr>
              <a:buFontTx/>
              <a:buChar char="-"/>
            </a:pPr>
            <a:r>
              <a:rPr lang="hu-HU" sz="1500" dirty="0" smtClean="0"/>
              <a:t>Lehetőségekről</a:t>
            </a:r>
          </a:p>
          <a:p>
            <a:pPr>
              <a:buFontTx/>
              <a:buChar char="-"/>
            </a:pPr>
            <a:r>
              <a:rPr lang="hu-HU" sz="1500" dirty="0"/>
              <a:t>l</a:t>
            </a:r>
            <a:r>
              <a:rPr lang="hu-HU" sz="1500" dirty="0" smtClean="0"/>
              <a:t>épésekről</a:t>
            </a:r>
          </a:p>
          <a:p>
            <a:pPr>
              <a:buFontTx/>
              <a:buChar char="-"/>
            </a:pPr>
            <a:r>
              <a:rPr lang="hu-HU" sz="1500" dirty="0" smtClean="0"/>
              <a:t>határidőkről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1196319" y="3973744"/>
            <a:ext cx="3641834" cy="1363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500" b="1" dirty="0" smtClean="0"/>
              <a:t>3. Pályázz,</a:t>
            </a:r>
            <a:r>
              <a:rPr lang="hu-HU" sz="1500" dirty="0" smtClean="0"/>
              <a:t> azaz a szükséges dokumentumokat, igazolásokat</a:t>
            </a:r>
          </a:p>
          <a:p>
            <a:pPr>
              <a:buFontTx/>
              <a:buChar char="-"/>
            </a:pPr>
            <a:r>
              <a:rPr lang="hu-HU" sz="1500" dirty="0" smtClean="0"/>
              <a:t>Szerezd be,</a:t>
            </a:r>
          </a:p>
          <a:p>
            <a:pPr>
              <a:buFontTx/>
              <a:buChar char="-"/>
            </a:pPr>
            <a:r>
              <a:rPr lang="hu-HU" sz="1500" dirty="0" smtClean="0"/>
              <a:t>Töltsd le,</a:t>
            </a:r>
          </a:p>
          <a:p>
            <a:pPr>
              <a:buFontTx/>
              <a:buChar char="-"/>
            </a:pPr>
            <a:r>
              <a:rPr lang="hu-HU" sz="1500" dirty="0" smtClean="0"/>
              <a:t>Írd és írasd alá,</a:t>
            </a:r>
          </a:p>
          <a:p>
            <a:pPr>
              <a:buFontTx/>
              <a:buChar char="-"/>
            </a:pPr>
            <a:r>
              <a:rPr lang="hu-HU" sz="1500" dirty="0" smtClean="0"/>
              <a:t>Töltsd fel,</a:t>
            </a:r>
          </a:p>
          <a:p>
            <a:pPr>
              <a:buFontTx/>
              <a:buChar char="-"/>
            </a:pPr>
            <a:r>
              <a:rPr lang="hu-HU" sz="1500" dirty="0" smtClean="0"/>
              <a:t>Nyújtsd be.</a:t>
            </a:r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673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42" y="0"/>
            <a:ext cx="3675355" cy="2442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7805" y="706692"/>
            <a:ext cx="3910614" cy="843379"/>
          </a:xfrm>
        </p:spPr>
        <p:txBody>
          <a:bodyPr>
            <a:normAutofit/>
          </a:bodyPr>
          <a:lstStyle/>
          <a:p>
            <a:r>
              <a:rPr lang="hu-HU" dirty="0" smtClean="0"/>
              <a:t>Tudjad…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6888" y="1899820"/>
            <a:ext cx="8379912" cy="4154751"/>
          </a:xfrm>
        </p:spPr>
        <p:txBody>
          <a:bodyPr>
            <a:normAutofit/>
          </a:bodyPr>
          <a:lstStyle/>
          <a:p>
            <a:pPr marL="266700" lvl="2">
              <a:spcBef>
                <a:spcPts val="300"/>
              </a:spcBef>
            </a:pPr>
            <a:r>
              <a:rPr lang="hu-HU" sz="1800" dirty="0"/>
              <a:t>legkorábban 3. lezárt félévtől pályázhatsz</a:t>
            </a:r>
          </a:p>
          <a:p>
            <a:pPr marL="266700" lvl="2">
              <a:spcBef>
                <a:spcPts val="300"/>
              </a:spcBef>
            </a:pPr>
            <a:r>
              <a:rPr lang="hu-HU" sz="1800" dirty="0"/>
              <a:t>valódi nyelvtudásod legyen, nem a róla szóló papír a fontos</a:t>
            </a:r>
          </a:p>
          <a:p>
            <a:pPr marL="266700" lvl="2">
              <a:spcBef>
                <a:spcPts val="300"/>
              </a:spcBef>
            </a:pPr>
            <a:r>
              <a:rPr lang="hu-HU" sz="1800" dirty="0"/>
              <a:t>a karon elvárt kreditszám és tanulmányi átlag meglegyen Neked is</a:t>
            </a:r>
          </a:p>
          <a:p>
            <a:pPr marL="266700" lvl="2">
              <a:spcBef>
                <a:spcPts val="300"/>
              </a:spcBef>
            </a:pPr>
            <a:r>
              <a:rPr lang="hu-HU" sz="1800" dirty="0"/>
              <a:t>legyen nemzetközi egészségbiztosításod</a:t>
            </a:r>
          </a:p>
          <a:p>
            <a:pPr marL="266700" lvl="2">
              <a:spcBef>
                <a:spcPts val="300"/>
              </a:spcBef>
            </a:pPr>
            <a:r>
              <a:rPr lang="hu-HU" sz="1800" dirty="0"/>
              <a:t>ha szakmai gyakorlatra mész, felelősség- és balesetbiztosításra is szükséged lesz</a:t>
            </a:r>
          </a:p>
          <a:p>
            <a:pPr marL="266700" lvl="2">
              <a:spcBef>
                <a:spcPts val="300"/>
              </a:spcBef>
            </a:pPr>
            <a:r>
              <a:rPr lang="hu-HU" sz="1800" dirty="0"/>
              <a:t>érdemes euró alapú bankszámlát nyitnod és kérni hozzá bankkártyát</a:t>
            </a:r>
          </a:p>
          <a:p>
            <a:pPr marL="266700" lvl="2">
              <a:spcBef>
                <a:spcPts val="300"/>
              </a:spcBef>
            </a:pPr>
            <a:r>
              <a:rPr lang="hu-HU" sz="1800" dirty="0"/>
              <a:t>szakmai gyakorlat esetén a lehető legkonkrétabb motivációs levelet írd, hogy valóban a neked megfelelő helyre kerülj</a:t>
            </a:r>
          </a:p>
          <a:p>
            <a:pPr marL="266700" lvl="2">
              <a:spcBef>
                <a:spcPts val="300"/>
              </a:spcBef>
            </a:pPr>
            <a:r>
              <a:rPr lang="hu-HU" sz="1800" dirty="0"/>
              <a:t>tanulmányok esetén – programtól függően - minimum 15-20 kreditet kell hazahoznod szemeszterenként</a:t>
            </a:r>
          </a:p>
          <a:p>
            <a:pPr marL="266700" lvl="2">
              <a:spcBef>
                <a:spcPts val="300"/>
              </a:spcBef>
            </a:pPr>
            <a:r>
              <a:rPr lang="hu-HU" sz="1800" dirty="0"/>
              <a:t>nyelvi készségeid fejlesztéséhez online nyelvi támogató program segít </a:t>
            </a:r>
            <a:r>
              <a:rPr lang="hu-HU" sz="1800" dirty="0" smtClean="0"/>
              <a:t>Téged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0290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Pályázás menete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1710933"/>
            <a:ext cx="7981949" cy="3450613"/>
          </a:xfrm>
        </p:spPr>
        <p:txBody>
          <a:bodyPr>
            <a:noAutofit/>
          </a:bodyPr>
          <a:lstStyle/>
          <a:p>
            <a:r>
              <a:rPr lang="hu-HU" sz="1600" dirty="0" smtClean="0"/>
              <a:t>1.</a:t>
            </a:r>
            <a:r>
              <a:rPr lang="hu-HU" sz="1600" dirty="0"/>
              <a:t> Regisztráció </a:t>
            </a:r>
            <a:r>
              <a:rPr lang="hu-HU" sz="1600" dirty="0" smtClean="0"/>
              <a:t>az </a:t>
            </a:r>
            <a:r>
              <a:rPr lang="hu-HU" sz="1600" dirty="0" err="1" smtClean="0"/>
              <a:t>erasmus</a:t>
            </a:r>
            <a:r>
              <a:rPr lang="hu-HU" sz="1600" dirty="0" smtClean="0"/>
              <a:t> oldalon</a:t>
            </a:r>
            <a:endParaRPr lang="hu-HU" sz="1600" dirty="0"/>
          </a:p>
          <a:p>
            <a:r>
              <a:rPr lang="hu-HU" sz="1600" dirty="0"/>
              <a:t>2. Online űrlap kitöltése</a:t>
            </a:r>
          </a:p>
          <a:p>
            <a:r>
              <a:rPr lang="hu-HU" sz="1600" dirty="0"/>
              <a:t>3. </a:t>
            </a:r>
            <a:r>
              <a:rPr lang="hu-HU" sz="1600" dirty="0" smtClean="0"/>
              <a:t> A </a:t>
            </a:r>
            <a:r>
              <a:rPr lang="hu-HU" sz="1600" dirty="0"/>
              <a:t>hazai elbíráláshoz szükséges nyomtatott dokumentumok beadása - kari koordinátornál</a:t>
            </a:r>
          </a:p>
          <a:p>
            <a:r>
              <a:rPr lang="hu-HU" sz="1600" dirty="0"/>
              <a:t>4. Részvétel a kari előírás szerinti nyelvi/szakmai meghallgatáson.</a:t>
            </a:r>
          </a:p>
          <a:p>
            <a:r>
              <a:rPr lang="hu-HU" sz="1600" dirty="0"/>
              <a:t>5. </a:t>
            </a:r>
            <a:r>
              <a:rPr lang="hu-HU" sz="1600" dirty="0" smtClean="0"/>
              <a:t> A </a:t>
            </a:r>
            <a:r>
              <a:rPr lang="hu-HU" sz="1600" dirty="0"/>
              <a:t>kari/intézeti  döntés alapján elnyert pályázati hely elfogadása.</a:t>
            </a:r>
          </a:p>
          <a:p>
            <a:r>
              <a:rPr lang="hu-HU" sz="1600" dirty="0"/>
              <a:t>6. </a:t>
            </a:r>
            <a:r>
              <a:rPr lang="hu-HU" sz="1600" dirty="0" smtClean="0"/>
              <a:t> A </a:t>
            </a:r>
            <a:r>
              <a:rPr lang="hu-HU" sz="1600" dirty="0"/>
              <a:t>külföldre küldendő pályázati anyagok véglegesítése, az anyagok kiküldése.</a:t>
            </a:r>
          </a:p>
          <a:p>
            <a:r>
              <a:rPr lang="hu-HU" sz="1600" dirty="0"/>
              <a:t>7. </a:t>
            </a:r>
            <a:r>
              <a:rPr lang="hu-HU" sz="1600" dirty="0" smtClean="0"/>
              <a:t> A </a:t>
            </a:r>
            <a:r>
              <a:rPr lang="hu-HU" sz="1600" dirty="0"/>
              <a:t>hallgató megkapja a visszaigazolást, és az abban leírtak szerint önálló intézkedés.</a:t>
            </a:r>
          </a:p>
          <a:p>
            <a:r>
              <a:rPr lang="hu-HU" sz="1600" dirty="0"/>
              <a:t>8. </a:t>
            </a:r>
            <a:r>
              <a:rPr lang="hu-HU" sz="1600" dirty="0" smtClean="0"/>
              <a:t> Az </a:t>
            </a:r>
            <a:r>
              <a:rPr lang="hu-HU" sz="1600" dirty="0"/>
              <a:t>időközben kiírásra kerülő szociális, vagy fogyatékossággal élők pályázatának megpályázása.</a:t>
            </a:r>
          </a:p>
          <a:p>
            <a:r>
              <a:rPr lang="hu-HU" sz="1600" dirty="0"/>
              <a:t>9. Egyéni (kedvezményes) tanulmányi rend intézése</a:t>
            </a:r>
          </a:p>
          <a:p>
            <a:r>
              <a:rPr lang="hu-HU" sz="1600" dirty="0"/>
              <a:t>10. </a:t>
            </a:r>
            <a:r>
              <a:rPr lang="hu-HU" sz="1600" dirty="0" smtClean="0"/>
              <a:t> Ösztöndíjszerződés megkötése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214052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pályázati anyag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3491" y="1967789"/>
            <a:ext cx="7210391" cy="3884371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Az on-line pályázati jelentkezési lap nyomtatott, aláírt változata</a:t>
            </a:r>
          </a:p>
          <a:p>
            <a:r>
              <a:rPr lang="hu-HU" dirty="0"/>
              <a:t>2. </a:t>
            </a:r>
            <a:r>
              <a:rPr lang="hu-HU" dirty="0" smtClean="0"/>
              <a:t>Ha volt korábbi Erasmus, igazolás.</a:t>
            </a:r>
            <a:endParaRPr lang="hu-HU" dirty="0"/>
          </a:p>
          <a:p>
            <a:r>
              <a:rPr lang="hu-HU" dirty="0"/>
              <a:t>3. Fényképes önéletrajz aláírva </a:t>
            </a:r>
            <a:endParaRPr lang="hu-HU" dirty="0" smtClean="0"/>
          </a:p>
          <a:p>
            <a:r>
              <a:rPr lang="hu-HU" dirty="0" smtClean="0"/>
              <a:t>4</a:t>
            </a:r>
            <a:r>
              <a:rPr lang="hu-HU" dirty="0"/>
              <a:t>. Motivációs levél - magyarul, valamint angolul, vagy a célország nyelvén, maximum 1 oldal, és csak akkor, ha Máltai szakmai gyakorlatról van szó. </a:t>
            </a:r>
            <a:endParaRPr lang="hu-HU" dirty="0" smtClean="0"/>
          </a:p>
          <a:p>
            <a:r>
              <a:rPr lang="hu-HU" dirty="0" smtClean="0"/>
              <a:t>5</a:t>
            </a:r>
            <a:r>
              <a:rPr lang="hu-HU" dirty="0"/>
              <a:t>. Tanulmányokról értesítő magyarul: a lezárt félévek </a:t>
            </a:r>
            <a:r>
              <a:rPr lang="hu-HU" dirty="0" err="1"/>
              <a:t>Neptunból</a:t>
            </a:r>
            <a:r>
              <a:rPr lang="hu-HU" dirty="0"/>
              <a:t> kinyert változata.</a:t>
            </a:r>
          </a:p>
          <a:p>
            <a:r>
              <a:rPr lang="hu-HU" dirty="0"/>
              <a:t>6. Tanulmányi eredményről szóló értesítő  (további megjegyzéseket ld. űrlapoknál=</a:t>
            </a:r>
            <a:r>
              <a:rPr lang="hu-HU" dirty="0" err="1"/>
              <a:t>Transcript</a:t>
            </a:r>
            <a:r>
              <a:rPr lang="hu-HU" dirty="0"/>
              <a:t> of </a:t>
            </a:r>
            <a:r>
              <a:rPr lang="hu-HU" dirty="0" err="1"/>
              <a:t>records</a:t>
            </a:r>
            <a:r>
              <a:rPr lang="hu-HU" dirty="0"/>
              <a:t>) a </a:t>
            </a:r>
            <a:r>
              <a:rPr lang="hu-HU" dirty="0" err="1"/>
              <a:t>Neptun</a:t>
            </a:r>
            <a:r>
              <a:rPr lang="hu-HU" dirty="0"/>
              <a:t> alapján angolul, németül, vagy franciául </a:t>
            </a:r>
            <a:r>
              <a:rPr lang="hu-HU" dirty="0" smtClean="0"/>
              <a:t>elkészítve</a:t>
            </a:r>
          </a:p>
          <a:p>
            <a:r>
              <a:rPr lang="hu-HU" dirty="0" smtClean="0"/>
              <a:t>7. Nyelvvizsga másolat</a:t>
            </a:r>
          </a:p>
          <a:p>
            <a:r>
              <a:rPr lang="hu-HU" dirty="0" smtClean="0"/>
              <a:t>8. Egyéb közéleti tevékenységről igazolás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8487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7" y="381906"/>
            <a:ext cx="3118282" cy="2338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88672" y="1216239"/>
            <a:ext cx="4636178" cy="86113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Jelentkezési határidők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552450" y="3238500"/>
            <a:ext cx="8362950" cy="2818396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hu-HU" sz="2400" dirty="0">
                <a:solidFill>
                  <a:srgbClr val="FF0000"/>
                </a:solidFill>
                <a:latin typeface="Arial"/>
                <a:cs typeface="Arial"/>
              </a:rPr>
              <a:t>Erasmus+   	</a:t>
            </a:r>
            <a:r>
              <a:rPr lang="hu-HU" sz="2400" dirty="0" smtClean="0">
                <a:solidFill>
                  <a:srgbClr val="FF0000"/>
                </a:solidFill>
                <a:latin typeface="Arial"/>
                <a:cs typeface="Arial"/>
              </a:rPr>
              <a:t>2017</a:t>
            </a:r>
            <a:r>
              <a:rPr lang="hu-HU" sz="2400" dirty="0">
                <a:solidFill>
                  <a:srgbClr val="FF0000"/>
                </a:solidFill>
                <a:latin typeface="Arial"/>
                <a:cs typeface="Arial"/>
              </a:rPr>
              <a:t>. március 1.</a:t>
            </a:r>
          </a:p>
          <a:p>
            <a:pPr marL="12700">
              <a:lnSpc>
                <a:spcPct val="100000"/>
              </a:lnSpc>
            </a:pPr>
            <a:endParaRPr lang="hu-HU"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hu-HU" sz="2400" dirty="0" err="1">
                <a:solidFill>
                  <a:srgbClr val="FF0000"/>
                </a:solidFill>
                <a:latin typeface="Arial"/>
                <a:cs typeface="Arial"/>
              </a:rPr>
              <a:t>Kreditmobilitás</a:t>
            </a:r>
            <a:r>
              <a:rPr lang="hu-HU" sz="2400" dirty="0">
                <a:solidFill>
                  <a:srgbClr val="FF0000"/>
                </a:solidFill>
                <a:latin typeface="Arial"/>
                <a:cs typeface="Arial"/>
              </a:rPr>
              <a:t>	2017. március 1.</a:t>
            </a:r>
          </a:p>
          <a:p>
            <a:pPr marL="12700">
              <a:lnSpc>
                <a:spcPct val="100000"/>
              </a:lnSpc>
            </a:pPr>
            <a:endParaRPr lang="hu-HU"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hu-HU" sz="2400" dirty="0">
                <a:solidFill>
                  <a:srgbClr val="FF0000"/>
                </a:solidFill>
                <a:latin typeface="Arial"/>
                <a:cs typeface="Arial"/>
              </a:rPr>
              <a:t>Campus </a:t>
            </a:r>
            <a:r>
              <a:rPr lang="hu-HU" sz="2400" dirty="0" err="1" smtClean="0">
                <a:solidFill>
                  <a:srgbClr val="FF0000"/>
                </a:solidFill>
                <a:latin typeface="Arial"/>
                <a:cs typeface="Arial"/>
              </a:rPr>
              <a:t>Mundi</a:t>
            </a:r>
            <a:r>
              <a:rPr lang="hu-HU" sz="2400" dirty="0" smtClean="0">
                <a:solidFill>
                  <a:srgbClr val="FF0000"/>
                </a:solidFill>
                <a:latin typeface="Arial"/>
                <a:cs typeface="Arial"/>
              </a:rPr>
              <a:t>  2017</a:t>
            </a:r>
            <a:r>
              <a:rPr lang="hu-HU" sz="2400" dirty="0">
                <a:solidFill>
                  <a:srgbClr val="FF0000"/>
                </a:solidFill>
                <a:latin typeface="Arial"/>
                <a:cs typeface="Arial"/>
              </a:rPr>
              <a:t>. </a:t>
            </a:r>
            <a:r>
              <a:rPr lang="hu-HU" sz="2400" dirty="0" smtClean="0">
                <a:solidFill>
                  <a:srgbClr val="FF0000"/>
                </a:solidFill>
                <a:latin typeface="Arial"/>
                <a:cs typeface="Arial"/>
              </a:rPr>
              <a:t>mobilitás típusától függően változó</a:t>
            </a:r>
            <a:endParaRPr lang="hu-HU"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>
                <a:solidFill>
                  <a:srgbClr val="FF0000"/>
                </a:solidFill>
                <a:latin typeface="Arial"/>
                <a:cs typeface="Arial"/>
              </a:rPr>
              <a:t>			</a:t>
            </a:r>
          </a:p>
          <a:p>
            <a:pPr marL="0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2844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006043"/>
            <a:ext cx="8229600" cy="860635"/>
          </a:xfrm>
        </p:spPr>
        <p:txBody>
          <a:bodyPr/>
          <a:lstStyle/>
          <a:p>
            <a:r>
              <a:rPr lang="hu-HU" dirty="0" smtClean="0"/>
              <a:t>Segítenek Neked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6667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400" b="1" dirty="0"/>
              <a:t>Kari </a:t>
            </a:r>
            <a:r>
              <a:rPr lang="hu-HU" sz="1400" b="1" dirty="0" smtClean="0"/>
              <a:t>koordinátorok</a:t>
            </a:r>
            <a:r>
              <a:rPr lang="hu-HU" sz="1400" b="1" dirty="0"/>
              <a:t>				</a:t>
            </a:r>
            <a:r>
              <a:rPr lang="hu-HU" sz="1400" b="1" dirty="0" smtClean="0"/>
              <a:t>	Oktatók</a:t>
            </a:r>
            <a:endParaRPr lang="hu-HU" sz="1400" dirty="0" smtClean="0"/>
          </a:p>
          <a:p>
            <a:pPr marL="0" indent="0">
              <a:buNone/>
            </a:pPr>
            <a:r>
              <a:rPr lang="hu-HU" sz="1400" dirty="0" err="1" smtClean="0"/>
              <a:t>Báló</a:t>
            </a:r>
            <a:r>
              <a:rPr lang="hu-HU" sz="1400" dirty="0" smtClean="0"/>
              <a:t> </a:t>
            </a:r>
            <a:r>
              <a:rPr lang="hu-HU" sz="1400" dirty="0"/>
              <a:t>Kata Hanna (KGK) </a:t>
            </a:r>
            <a:r>
              <a:rPr lang="hu-HU" sz="1400" dirty="0" smtClean="0"/>
              <a:t>, Dr.  Maros Dóra (KVK),</a:t>
            </a:r>
          </a:p>
          <a:p>
            <a:pPr marL="0" indent="0">
              <a:buNone/>
            </a:pPr>
            <a:r>
              <a:rPr lang="hu-HU" sz="1400" dirty="0" smtClean="0"/>
              <a:t>Dr. </a:t>
            </a:r>
            <a:r>
              <a:rPr lang="hu-HU" sz="1400" dirty="0" err="1" smtClean="0"/>
              <a:t>Seebauer</a:t>
            </a:r>
            <a:r>
              <a:rPr lang="hu-HU" sz="1400" dirty="0" smtClean="0"/>
              <a:t> Márta (AMK),  Dr. Drégelyi-Kiss Ágota (BGK),</a:t>
            </a:r>
          </a:p>
          <a:p>
            <a:pPr marL="0" indent="0">
              <a:buNone/>
            </a:pPr>
            <a:r>
              <a:rPr lang="hu-HU" sz="1400" dirty="0" smtClean="0"/>
              <a:t>Dr.  </a:t>
            </a:r>
            <a:r>
              <a:rPr lang="hu-HU" sz="1400" dirty="0" err="1" smtClean="0"/>
              <a:t>Sergyán</a:t>
            </a:r>
            <a:r>
              <a:rPr lang="hu-HU" sz="1400" dirty="0" smtClean="0"/>
              <a:t> Szabolcs (NIK), Virágh Tibor (RKK)			</a:t>
            </a:r>
            <a:r>
              <a:rPr lang="hu-HU" sz="1400" b="1" dirty="0" err="1" smtClean="0"/>
              <a:t>Buddyk</a:t>
            </a:r>
            <a:r>
              <a:rPr lang="hu-HU" sz="1400" b="1" dirty="0" smtClean="0"/>
              <a:t> / mentorok / ESN</a:t>
            </a:r>
            <a:r>
              <a:rPr lang="hu-HU" sz="1400" dirty="0" smtClean="0"/>
              <a:t>	</a:t>
            </a:r>
          </a:p>
          <a:p>
            <a:pPr marL="0" indent="0">
              <a:buNone/>
            </a:pPr>
            <a:endParaRPr lang="hu-HU" sz="1400" b="1" dirty="0" smtClean="0"/>
          </a:p>
          <a:p>
            <a:pPr marL="0" indent="0">
              <a:buNone/>
            </a:pPr>
            <a:r>
              <a:rPr lang="hu-HU" sz="1400" b="1" dirty="0" smtClean="0"/>
              <a:t>Nemzetközi Oktatási Iroda				Hasznos honlapok:</a:t>
            </a:r>
            <a:endParaRPr lang="hu-HU" sz="1400" dirty="0" smtClean="0"/>
          </a:p>
          <a:p>
            <a:r>
              <a:rPr lang="hu-HU" sz="1400" dirty="0" smtClean="0"/>
              <a:t>Dr.  Marosi Ildikó (intézményi koordinátor</a:t>
            </a:r>
            <a:r>
              <a:rPr lang="hu-HU" sz="1400" dirty="0"/>
              <a:t>)	</a:t>
            </a:r>
            <a:r>
              <a:rPr lang="hu-HU" sz="1400" dirty="0" smtClean="0"/>
              <a:t>		Óbudai </a:t>
            </a:r>
            <a:r>
              <a:rPr lang="hu-HU" sz="1400" dirty="0"/>
              <a:t>Egyetem: erasmus.uni-obuda.hu </a:t>
            </a:r>
            <a:endParaRPr lang="hu-HU" sz="1400" dirty="0" smtClean="0"/>
          </a:p>
          <a:p>
            <a:r>
              <a:rPr lang="hu-HU" sz="1400" dirty="0" smtClean="0"/>
              <a:t>Petró Julianna (kimenő koordinátor</a:t>
            </a:r>
            <a:r>
              <a:rPr lang="hu-HU" sz="1400" dirty="0"/>
              <a:t>)			Tempus Közalapítvány: tpf.hu</a:t>
            </a:r>
            <a:endParaRPr lang="hu-HU" sz="1400" dirty="0" smtClean="0"/>
          </a:p>
          <a:p>
            <a:r>
              <a:rPr lang="hu-HU" sz="1400" dirty="0" smtClean="0"/>
              <a:t>1084 </a:t>
            </a:r>
            <a:r>
              <a:rPr lang="hu-HU" sz="1400" dirty="0"/>
              <a:t>Tavaszmező 17. „A” épület, 1. emelet, 137., </a:t>
            </a:r>
            <a:r>
              <a:rPr lang="hu-HU" sz="1400" dirty="0" smtClean="0"/>
              <a:t>		www.scholarship.hu</a:t>
            </a:r>
            <a:endParaRPr lang="hu-HU" sz="1400" dirty="0"/>
          </a:p>
          <a:p>
            <a:r>
              <a:rPr lang="hu-HU" sz="1400" dirty="0"/>
              <a:t>+36-1-666-5050, 					http://europa.eu</a:t>
            </a:r>
          </a:p>
          <a:p>
            <a:r>
              <a:rPr lang="hu-HU" sz="1400" dirty="0" smtClean="0">
                <a:solidFill>
                  <a:srgbClr val="0070C0"/>
                </a:solidFill>
                <a:hlinkClick r:id="rId2"/>
              </a:rPr>
              <a:t>outgoing@uni-obuda.hu</a:t>
            </a:r>
            <a:r>
              <a:rPr lang="hu-HU" sz="1400" dirty="0">
                <a:solidFill>
                  <a:srgbClr val="0070C0"/>
                </a:solidFill>
              </a:rPr>
              <a:t>	</a:t>
            </a:r>
            <a:r>
              <a:rPr lang="hu-HU" sz="1400" dirty="0"/>
              <a:t>				http://ec.europa.eu</a:t>
            </a:r>
          </a:p>
          <a:p>
            <a:pPr marL="0" indent="0">
              <a:buNone/>
            </a:pPr>
            <a:r>
              <a:rPr lang="hu-HU" sz="1400" dirty="0"/>
              <a:t> 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/>
          </a:p>
          <a:p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7723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4" y="3433201"/>
            <a:ext cx="2225520" cy="296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43" y="3433201"/>
            <a:ext cx="2225520" cy="296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86" y="209982"/>
            <a:ext cx="4382577" cy="304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4" y="209983"/>
            <a:ext cx="4065972" cy="304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89386" y="4509857"/>
            <a:ext cx="3250000" cy="630313"/>
          </a:xfrm>
        </p:spPr>
        <p:txBody>
          <a:bodyPr>
            <a:normAutofit fontScale="90000"/>
          </a:bodyPr>
          <a:lstStyle/>
          <a:p>
            <a:pPr algn="ctr"/>
            <a:r>
              <a:rPr lang="hu-HU" i="1" dirty="0" smtClean="0"/>
              <a:t/>
            </a:r>
            <a:br>
              <a:rPr lang="hu-HU" i="1" dirty="0" smtClean="0"/>
            </a:br>
            <a:r>
              <a:rPr lang="hu-HU" i="1" dirty="0" smtClean="0"/>
              <a:t>Köszönöm  a figyelmet!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9691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34" y="1853755"/>
            <a:ext cx="4222256" cy="2063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Hozd  ki  belőle  a  legtöbbet!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8700" y="2474591"/>
            <a:ext cx="6986133" cy="3240409"/>
          </a:xfrm>
        </p:spPr>
        <p:txBody>
          <a:bodyPr>
            <a:normAutofit/>
          </a:bodyPr>
          <a:lstStyle/>
          <a:p>
            <a:r>
              <a:rPr lang="hu-HU" dirty="0" smtClean="0"/>
              <a:t>Alapszakon</a:t>
            </a:r>
          </a:p>
          <a:p>
            <a:r>
              <a:rPr lang="hu-HU" dirty="0" smtClean="0"/>
              <a:t>Mesterszakon</a:t>
            </a:r>
          </a:p>
          <a:p>
            <a:r>
              <a:rPr lang="hu-HU" dirty="0" smtClean="0"/>
              <a:t>PhD képzésben is</a:t>
            </a:r>
          </a:p>
          <a:p>
            <a:r>
              <a:rPr lang="hu-HU" dirty="0" smtClean="0"/>
              <a:t>Bármelyiket, bármilyen kombinációban választod,</a:t>
            </a:r>
          </a:p>
          <a:p>
            <a:pPr marL="0" indent="0">
              <a:buNone/>
            </a:pPr>
            <a:r>
              <a:rPr lang="hu-HU" dirty="0" smtClean="0"/>
              <a:t>Minden képzési szinten összesen 12-12 hónapot tudsz ösztöndíjjal külföldön tölteni!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88" y="5010429"/>
            <a:ext cx="2104697" cy="104573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2607" y="367305"/>
            <a:ext cx="8510424" cy="1049235"/>
          </a:xfrm>
        </p:spPr>
        <p:txBody>
          <a:bodyPr>
            <a:normAutofit/>
          </a:bodyPr>
          <a:lstStyle/>
          <a:p>
            <a:r>
              <a:rPr lang="hu-HU" dirty="0" smtClean="0"/>
              <a:t>Mennyi idővel tervezz?</a:t>
            </a:r>
            <a:endParaRPr lang="hu-HU" dirty="0"/>
          </a:p>
        </p:txBody>
      </p:sp>
      <p:graphicFrame>
        <p:nvGraphicFramePr>
          <p:cNvPr id="11" name="Tartalom helye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585548"/>
              </p:ext>
            </p:extLst>
          </p:nvPr>
        </p:nvGraphicFramePr>
        <p:xfrm>
          <a:off x="487408" y="961697"/>
          <a:ext cx="8229600" cy="35642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675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43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04473"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hu-HU" dirty="0" smtClean="0"/>
                        <a:t>Mobilitás</a:t>
                      </a:r>
                      <a:r>
                        <a:rPr lang="hu-HU" baseline="0" dirty="0" smtClean="0"/>
                        <a:t> típusok</a:t>
                      </a:r>
                      <a:endParaRPr lang="hu-HU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hu-HU" dirty="0" smtClean="0"/>
                        <a:t>Erasmus+</a:t>
                      </a:r>
                    </a:p>
                    <a:p>
                      <a:pPr marL="0" lvl="1" indent="0" algn="ctr"/>
                      <a:r>
                        <a:rPr lang="hu-HU" dirty="0" smtClean="0"/>
                        <a:t>(EU)</a:t>
                      </a:r>
                      <a:endParaRPr lang="hu-HU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hu-HU" dirty="0" err="1" smtClean="0"/>
                        <a:t>Kreditmobilitás</a:t>
                      </a:r>
                      <a:r>
                        <a:rPr lang="hu-HU" dirty="0" smtClean="0"/>
                        <a:t> (non-EU)</a:t>
                      </a:r>
                    </a:p>
                    <a:p>
                      <a:pPr marL="0" lvl="1" indent="0" algn="ctr"/>
                      <a:endParaRPr lang="hu-HU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hu-HU" dirty="0" smtClean="0"/>
                        <a:t>EGT</a:t>
                      </a:r>
                    </a:p>
                    <a:p>
                      <a:pPr marL="0" lvl="1" indent="0" algn="ctr"/>
                      <a:r>
                        <a:rPr lang="hu-HU" dirty="0" smtClean="0"/>
                        <a:t>(</a:t>
                      </a:r>
                      <a:r>
                        <a:rPr lang="hu-HU" dirty="0" err="1" smtClean="0"/>
                        <a:t>Norway</a:t>
                      </a:r>
                      <a:r>
                        <a:rPr lang="hu-HU" dirty="0" smtClean="0"/>
                        <a:t>, Island,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Lichtenstein</a:t>
                      </a:r>
                      <a:r>
                        <a:rPr lang="hu-HU" baseline="0" dirty="0" smtClean="0"/>
                        <a:t>)</a:t>
                      </a:r>
                      <a:endParaRPr lang="hu-HU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hu-HU" dirty="0" smtClean="0"/>
                        <a:t>Campus </a:t>
                      </a:r>
                      <a:r>
                        <a:rPr lang="hu-HU" dirty="0" err="1" smtClean="0"/>
                        <a:t>Mundi</a:t>
                      </a:r>
                      <a:r>
                        <a:rPr lang="hu-HU" dirty="0" smtClean="0"/>
                        <a:t> (valamennyi régió</a:t>
                      </a:r>
                      <a:r>
                        <a:rPr lang="hu-HU" baseline="0" dirty="0" smtClean="0"/>
                        <a:t>)</a:t>
                      </a:r>
                      <a:endParaRPr lang="hu-HU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200">
                <a:tc>
                  <a:txBody>
                    <a:bodyPr/>
                    <a:lstStyle/>
                    <a:p>
                      <a:pPr marL="0" lvl="1" indent="0"/>
                      <a:r>
                        <a:rPr lang="hu-HU" dirty="0" smtClean="0"/>
                        <a:t>Tanulmányi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hu-HU" dirty="0" smtClean="0"/>
                        <a:t>  3-5  hónap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hu-HU" dirty="0" smtClean="0"/>
                        <a:t>   4  hónap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hu-HU" dirty="0" smtClean="0"/>
                        <a:t>   4  hónap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hu-HU" dirty="0" smtClean="0"/>
                        <a:t>   3-5  hónap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9138">
                <a:tc>
                  <a:txBody>
                    <a:bodyPr/>
                    <a:lstStyle/>
                    <a:p>
                      <a:pPr marL="0" lvl="1" indent="0"/>
                      <a:r>
                        <a:rPr lang="hu-HU" dirty="0" err="1" smtClean="0"/>
                        <a:t>Szakgyak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hu-HU" dirty="0" smtClean="0"/>
                        <a:t>  2-6  hónap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hu-HU" dirty="0" smtClean="0"/>
                        <a:t>   4  hónap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hu-HU" dirty="0" smtClean="0"/>
                        <a:t>   2-5 hónap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5684">
                <a:tc>
                  <a:txBody>
                    <a:bodyPr/>
                    <a:lstStyle/>
                    <a:p>
                      <a:pPr marL="0" lvl="1" indent="0"/>
                      <a:r>
                        <a:rPr lang="hu-HU" dirty="0" smtClean="0"/>
                        <a:t>Frissdiplomás </a:t>
                      </a:r>
                      <a:r>
                        <a:rPr lang="hu-HU" dirty="0" err="1" smtClean="0"/>
                        <a:t>szakgyak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endParaRPr lang="hu-HU" dirty="0" smtClean="0"/>
                    </a:p>
                    <a:p>
                      <a:pPr lvl="1"/>
                      <a:r>
                        <a:rPr lang="hu-HU" dirty="0" smtClean="0"/>
                        <a:t> 2-6  hónap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3317">
                <a:tc>
                  <a:txBody>
                    <a:bodyPr/>
                    <a:lstStyle/>
                    <a:p>
                      <a:pPr marL="0" lvl="1" indent="0"/>
                      <a:r>
                        <a:rPr lang="hu-HU" dirty="0" smtClean="0"/>
                        <a:t>Rövid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tanulm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hu-HU" dirty="0" smtClean="0"/>
                        <a:t>   2+</a:t>
                      </a:r>
                      <a:r>
                        <a:rPr lang="hu-HU" baseline="0" dirty="0" smtClean="0"/>
                        <a:t> nap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415">
                <a:tc>
                  <a:txBody>
                    <a:bodyPr/>
                    <a:lstStyle/>
                    <a:p>
                      <a:pPr marL="0" lvl="1" indent="0"/>
                      <a:r>
                        <a:rPr lang="hu-HU" dirty="0" smtClean="0"/>
                        <a:t>Nyári iskola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hu-HU" dirty="0" smtClean="0"/>
                        <a:t>   1 hónap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92" y="4784486"/>
            <a:ext cx="1246732" cy="124673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61" y="4845368"/>
            <a:ext cx="1255222" cy="1255222"/>
          </a:xfrm>
          <a:prstGeom prst="rect">
            <a:avLst/>
          </a:prstGeom>
        </p:spPr>
      </p:pic>
      <p:sp>
        <p:nvSpPr>
          <p:cNvPr id="13" name="Cím 1"/>
          <p:cNvSpPr txBox="1">
            <a:spLocks/>
          </p:cNvSpPr>
          <p:nvPr/>
        </p:nvSpPr>
        <p:spPr>
          <a:xfrm>
            <a:off x="3173486" y="5199080"/>
            <a:ext cx="2506718" cy="68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 err="1" smtClean="0"/>
              <a:t>Kreditmobilitás</a:t>
            </a:r>
            <a:endParaRPr lang="hu-HU" sz="2800" dirty="0"/>
          </a:p>
        </p:txBody>
      </p:sp>
      <p:pic>
        <p:nvPicPr>
          <p:cNvPr id="1028" name="Picture 4" descr="C:\Users\oktato\AppData\Local\Microsoft\Windows\Temporary Internet Files\Content.IE5\NBTXZ55J\Yes_check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81" y="1782584"/>
            <a:ext cx="323193" cy="3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oktato\AppData\Local\Microsoft\Windows\Temporary Internet Files\Content.IE5\NBTXZ55J\Yes_check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41" y="1816416"/>
            <a:ext cx="323193" cy="3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oktato\AppData\Local\Microsoft\Windows\Temporary Internet Files\Content.IE5\NBTXZ55J\Yes_check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92" y="2289760"/>
            <a:ext cx="323193" cy="3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oktato\AppData\Local\Microsoft\Windows\Temporary Internet Files\Content.IE5\NBTXZ55J\Yes_check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070" y="1816416"/>
            <a:ext cx="323193" cy="3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oktato\AppData\Local\Microsoft\Windows\Temporary Internet Files\Content.IE5\NBTXZ55J\Yes_check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43" y="2330881"/>
            <a:ext cx="323193" cy="3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oktato\AppData\Local\Microsoft\Windows\Temporary Internet Files\Content.IE5\NBTXZ55J\Yes_check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40" y="1816415"/>
            <a:ext cx="323193" cy="3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oktato\AppData\Local\Microsoft\Windows\Temporary Internet Files\Content.IE5\NBTXZ55J\Yes_check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381" y="2289760"/>
            <a:ext cx="323193" cy="3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oktato\AppData\Local\Microsoft\Windows\Temporary Internet Files\Content.IE5\NBTXZ55J\Yes_check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80" y="2901745"/>
            <a:ext cx="323193" cy="3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oktato\AppData\Local\Microsoft\Windows\Temporary Internet Files\Content.IE5\NBTXZ55J\Yes_check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99" y="3433428"/>
            <a:ext cx="323193" cy="3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ktato\Desktop\plakatanyagok 2017 tavasz\erasmus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3" y="5143365"/>
            <a:ext cx="2608208" cy="5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oktato\AppData\Local\Microsoft\Windows\Temporary Internet Files\Content.IE5\NBTXZ55J\Yes_check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76" y="4032965"/>
            <a:ext cx="323193" cy="3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3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71" y="2015733"/>
            <a:ext cx="2787590" cy="371678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Money, </a:t>
            </a:r>
            <a:r>
              <a:rPr lang="hu-HU" dirty="0" err="1" smtClean="0"/>
              <a:t>money</a:t>
            </a:r>
            <a:r>
              <a:rPr lang="hu-HU" dirty="0" smtClean="0"/>
              <a:t>, </a:t>
            </a:r>
            <a:r>
              <a:rPr lang="hu-HU" dirty="0" err="1" smtClean="0"/>
              <a:t>money</a:t>
            </a:r>
            <a:r>
              <a:rPr lang="hu-HU" dirty="0" smtClean="0"/>
              <a:t>..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0101" y="2015733"/>
            <a:ext cx="7214734" cy="37902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Az ösztöndíjadat meghatározza:</a:t>
            </a:r>
          </a:p>
          <a:p>
            <a:pPr>
              <a:buFontTx/>
              <a:buChar char="-"/>
            </a:pPr>
            <a:r>
              <a:rPr lang="hu-HU" dirty="0" smtClean="0"/>
              <a:t>A program</a:t>
            </a:r>
          </a:p>
          <a:p>
            <a:pPr>
              <a:buFontTx/>
              <a:buChar char="-"/>
            </a:pPr>
            <a:r>
              <a:rPr lang="hu-HU" dirty="0" smtClean="0"/>
              <a:t>A mobilitás típusa</a:t>
            </a:r>
          </a:p>
          <a:p>
            <a:pPr>
              <a:buFontTx/>
              <a:buChar char="-"/>
            </a:pPr>
            <a:r>
              <a:rPr lang="hu-HU" dirty="0" smtClean="0"/>
              <a:t>A fogadó ország besorolása</a:t>
            </a:r>
          </a:p>
          <a:p>
            <a:pPr>
              <a:buFontTx/>
              <a:buChar char="-"/>
            </a:pPr>
            <a:r>
              <a:rPr lang="hu-HU" dirty="0" smtClean="0"/>
              <a:t>A tartózkodás hossza</a:t>
            </a:r>
          </a:p>
          <a:p>
            <a:pPr>
              <a:buFontTx/>
              <a:buChar char="-"/>
            </a:pPr>
            <a:r>
              <a:rPr lang="hu-HU" dirty="0" smtClean="0"/>
              <a:t>További, esetleges kiegészítő </a:t>
            </a:r>
            <a:br>
              <a:rPr lang="hu-HU" dirty="0" smtClean="0"/>
            </a:br>
            <a:r>
              <a:rPr lang="hu-HU" dirty="0" smtClean="0"/>
              <a:t>támogatások (szociális, </a:t>
            </a:r>
            <a:br>
              <a:rPr lang="hu-HU" dirty="0" smtClean="0"/>
            </a:br>
            <a:r>
              <a:rPr lang="hu-HU" dirty="0" smtClean="0"/>
              <a:t>tartós betegséggel vagy </a:t>
            </a:r>
            <a:br>
              <a:rPr lang="hu-HU" dirty="0" smtClean="0"/>
            </a:br>
            <a:r>
              <a:rPr lang="hu-HU" dirty="0" smtClean="0"/>
              <a:t>fogyatékossággal élők)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0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996" y="448167"/>
            <a:ext cx="8510424" cy="1049235"/>
          </a:xfrm>
        </p:spPr>
        <p:txBody>
          <a:bodyPr>
            <a:normAutofit/>
          </a:bodyPr>
          <a:lstStyle/>
          <a:p>
            <a:r>
              <a:rPr lang="hu-HU" dirty="0" smtClean="0"/>
              <a:t>Ösztöndíjak</a:t>
            </a:r>
            <a:endParaRPr lang="hu-HU" dirty="0"/>
          </a:p>
        </p:txBody>
      </p:sp>
      <p:graphicFrame>
        <p:nvGraphicFramePr>
          <p:cNvPr id="11" name="Tartalom helye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527225"/>
              </p:ext>
            </p:extLst>
          </p:nvPr>
        </p:nvGraphicFramePr>
        <p:xfrm>
          <a:off x="487408" y="1347632"/>
          <a:ext cx="8229600" cy="36360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24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93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69683">
                <a:tc>
                  <a:txBody>
                    <a:bodyPr/>
                    <a:lstStyle/>
                    <a:p>
                      <a:pPr marL="0" lvl="1" indent="0"/>
                      <a:r>
                        <a:rPr lang="hu-HU" dirty="0" smtClean="0"/>
                        <a:t>Mobilitás</a:t>
                      </a:r>
                      <a:r>
                        <a:rPr lang="hu-HU" baseline="0" dirty="0" smtClean="0"/>
                        <a:t> típusok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hu-HU" dirty="0" smtClean="0"/>
                        <a:t>Erasmus+</a:t>
                      </a:r>
                    </a:p>
                    <a:p>
                      <a:pPr marL="0" lvl="1" indent="0" algn="ctr"/>
                      <a:r>
                        <a:rPr lang="hu-HU" dirty="0" smtClean="0"/>
                        <a:t>(EU)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hu-HU" dirty="0" err="1" smtClean="0"/>
                        <a:t>Kreditmobilitás</a:t>
                      </a:r>
                      <a:r>
                        <a:rPr lang="hu-HU" dirty="0" smtClean="0"/>
                        <a:t> (non-EU)</a:t>
                      </a:r>
                    </a:p>
                    <a:p>
                      <a:pPr marL="0" lvl="1" indent="0" algn="ctr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hu-HU" dirty="0" smtClean="0"/>
                        <a:t>EGT</a:t>
                      </a:r>
                    </a:p>
                    <a:p>
                      <a:pPr marL="0" lvl="1" indent="0" algn="ctr"/>
                      <a:r>
                        <a:rPr lang="hu-HU" dirty="0" smtClean="0"/>
                        <a:t>(</a:t>
                      </a:r>
                      <a:r>
                        <a:rPr lang="hu-HU" dirty="0" err="1" smtClean="0"/>
                        <a:t>Norway</a:t>
                      </a:r>
                      <a:r>
                        <a:rPr lang="hu-HU" dirty="0" smtClean="0"/>
                        <a:t>, Island,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Lichtenstein</a:t>
                      </a:r>
                      <a:r>
                        <a:rPr lang="hu-HU" baseline="0" dirty="0" smtClean="0"/>
                        <a:t>)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hu-HU" dirty="0" smtClean="0"/>
                        <a:t>Campus </a:t>
                      </a:r>
                      <a:r>
                        <a:rPr lang="hu-HU" dirty="0" err="1" smtClean="0"/>
                        <a:t>Mundi</a:t>
                      </a:r>
                      <a:r>
                        <a:rPr lang="hu-HU" dirty="0" smtClean="0"/>
                        <a:t> (valamennyi régió</a:t>
                      </a:r>
                      <a:r>
                        <a:rPr lang="hu-HU" baseline="0" dirty="0" smtClean="0"/>
                        <a:t>)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200">
                <a:tc>
                  <a:txBody>
                    <a:bodyPr/>
                    <a:lstStyle/>
                    <a:p>
                      <a:pPr marL="0" lvl="1" indent="0"/>
                      <a:r>
                        <a:rPr lang="hu-HU" dirty="0" smtClean="0"/>
                        <a:t>Tanulmányi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hu-HU" dirty="0" smtClean="0"/>
                        <a:t>400-500 euro/hó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hu-HU" dirty="0" smtClean="0"/>
                        <a:t>650 euro/hó</a:t>
                      </a:r>
                      <a:r>
                        <a:rPr lang="hu-HU" baseline="0" dirty="0" smtClean="0"/>
                        <a:t> + utazási átalány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hu-HU" dirty="0" smtClean="0"/>
                        <a:t>900 euro/hó +</a:t>
                      </a:r>
                      <a:r>
                        <a:rPr lang="hu-HU" baseline="0" dirty="0" smtClean="0"/>
                        <a:t> utazási támogatás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lvl="1" indent="0"/>
                      <a:r>
                        <a:rPr lang="hu-HU" dirty="0" smtClean="0"/>
                        <a:t>186 000 –</a:t>
                      </a:r>
                    </a:p>
                    <a:p>
                      <a:pPr marL="95250" lvl="1" indent="0"/>
                      <a:r>
                        <a:rPr lang="hu-HU" dirty="0" smtClean="0"/>
                        <a:t>277 200 Ft/hó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9138">
                <a:tc>
                  <a:txBody>
                    <a:bodyPr/>
                    <a:lstStyle/>
                    <a:p>
                      <a:pPr marL="0" lvl="1" indent="0"/>
                      <a:r>
                        <a:rPr lang="hu-HU" dirty="0" smtClean="0"/>
                        <a:t>Rövid</a:t>
                      </a:r>
                      <a:r>
                        <a:rPr lang="hu-HU" baseline="0" dirty="0" smtClean="0"/>
                        <a:t> részképzés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lvl="1" indent="0"/>
                      <a:r>
                        <a:rPr lang="hu-HU" dirty="0" smtClean="0"/>
                        <a:t>18 600 – </a:t>
                      </a:r>
                    </a:p>
                    <a:p>
                      <a:pPr marL="95250" lvl="1" indent="0"/>
                      <a:r>
                        <a:rPr lang="hu-HU" dirty="0" smtClean="0"/>
                        <a:t>24 800 Ft/nap (2-5 napig, utána sávosan csökken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5684">
                <a:tc>
                  <a:txBody>
                    <a:bodyPr/>
                    <a:lstStyle/>
                    <a:p>
                      <a:pPr marL="0" lvl="1" indent="0"/>
                      <a:r>
                        <a:rPr lang="hu-HU" dirty="0" smtClean="0"/>
                        <a:t>Szakmai gyakorlat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hu-HU" dirty="0" smtClean="0"/>
                        <a:t>500-600 euro/hó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lvl="1" indent="0"/>
                      <a:r>
                        <a:rPr lang="hu-HU" dirty="0" smtClean="0"/>
                        <a:t>186 000 –</a:t>
                      </a:r>
                    </a:p>
                    <a:p>
                      <a:pPr marL="95250" lvl="1" indent="0"/>
                      <a:r>
                        <a:rPr lang="hu-HU" dirty="0" smtClean="0"/>
                        <a:t>277 200 Ft/hó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3317">
                <a:tc>
                  <a:txBody>
                    <a:bodyPr/>
                    <a:lstStyle/>
                    <a:p>
                      <a:pPr marL="0" lvl="1" indent="0"/>
                      <a:r>
                        <a:rPr lang="hu-HU" dirty="0" smtClean="0"/>
                        <a:t>Frissdiplomás</a:t>
                      </a:r>
                      <a:r>
                        <a:rPr lang="hu-HU" baseline="0" dirty="0" smtClean="0"/>
                        <a:t> szakmai </a:t>
                      </a:r>
                      <a:r>
                        <a:rPr lang="hu-HU" baseline="0" dirty="0" err="1" smtClean="0"/>
                        <a:t>gyak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hu-HU" dirty="0" smtClean="0"/>
                        <a:t>500-600 euro/hó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88" y="5409673"/>
            <a:ext cx="2104697" cy="104573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92" y="5183730"/>
            <a:ext cx="1246732" cy="124673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61" y="5244612"/>
            <a:ext cx="1255222" cy="1255222"/>
          </a:xfrm>
          <a:prstGeom prst="rect">
            <a:avLst/>
          </a:prstGeom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3173486" y="5598324"/>
            <a:ext cx="2506718" cy="68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 err="1" smtClean="0"/>
              <a:t>Kreditmobilitás</a:t>
            </a:r>
            <a:endParaRPr lang="hu-HU" sz="2800" dirty="0"/>
          </a:p>
        </p:txBody>
      </p:sp>
      <p:pic>
        <p:nvPicPr>
          <p:cNvPr id="8" name="Picture 2" descr="C:\Users\oktato\Desktop\plakatanyagok 2017 tavasz\erasmus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3" y="5542609"/>
            <a:ext cx="2608208" cy="5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996" y="306273"/>
            <a:ext cx="8510424" cy="1049235"/>
          </a:xfrm>
        </p:spPr>
        <p:txBody>
          <a:bodyPr>
            <a:normAutofit/>
          </a:bodyPr>
          <a:lstStyle/>
          <a:p>
            <a:r>
              <a:rPr lang="hu-HU" dirty="0" err="1" smtClean="0"/>
              <a:t>ErasMUS</a:t>
            </a:r>
            <a:r>
              <a:rPr lang="hu-HU" dirty="0" smtClean="0"/>
              <a:t>+ Ösztöndíjak</a:t>
            </a:r>
            <a:endParaRPr lang="hu-HU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377700"/>
              </p:ext>
            </p:extLst>
          </p:nvPr>
        </p:nvGraphicFramePr>
        <p:xfrm>
          <a:off x="394139" y="930164"/>
          <a:ext cx="8355724" cy="4885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3695"/>
                <a:gridCol w="1635389"/>
                <a:gridCol w="1186640"/>
              </a:tblGrid>
              <a:tr h="520262">
                <a:tc rowSpan="2">
                  <a:txBody>
                    <a:bodyPr/>
                    <a:lstStyle/>
                    <a:p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165" dirty="0" err="1"/>
                        <a:t>Tanulmányi</a:t>
                      </a:r>
                      <a:r>
                        <a:rPr sz="1400" spc="-150" dirty="0"/>
                        <a:t> </a:t>
                      </a:r>
                      <a:r>
                        <a:rPr lang="hu-HU" sz="1400" spc="-150" dirty="0" smtClean="0"/>
                        <a:t> </a:t>
                      </a:r>
                      <a:r>
                        <a:rPr sz="1400" spc="-80" dirty="0" err="1" smtClean="0"/>
                        <a:t>célú</a:t>
                      </a:r>
                      <a:endParaRPr sz="1400" dirty="0"/>
                    </a:p>
                    <a:p>
                      <a:pPr marL="62865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400" spc="-150" dirty="0"/>
                        <a:t>mobilitás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40" dirty="0" err="1"/>
                        <a:t>Szakmai</a:t>
                      </a:r>
                      <a:r>
                        <a:rPr sz="1400" spc="-55" dirty="0"/>
                        <a:t> </a:t>
                      </a:r>
                      <a:endParaRPr lang="hu-HU" sz="1400" spc="-55" dirty="0" smtClean="0"/>
                    </a:p>
                    <a:p>
                      <a:pPr marL="6350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30" dirty="0" err="1" smtClean="0"/>
                        <a:t>gyakorlat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</a:tr>
              <a:tr h="4387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/>
                    </a:p>
                    <a:p>
                      <a:pPr marR="64769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/>
                        <a:t>2</a:t>
                      </a:r>
                      <a:r>
                        <a:rPr sz="1400" spc="-10" dirty="0"/>
                        <a:t>0</a:t>
                      </a:r>
                      <a:r>
                        <a:rPr sz="1400" spc="-5" dirty="0"/>
                        <a:t>1</a:t>
                      </a:r>
                      <a:r>
                        <a:rPr sz="1400" spc="-10" dirty="0"/>
                        <a:t>6</a:t>
                      </a:r>
                      <a:r>
                        <a:rPr sz="1400" dirty="0"/>
                        <a:t>/20</a:t>
                      </a:r>
                      <a:r>
                        <a:rPr sz="1400" spc="-10" dirty="0"/>
                        <a:t>1</a:t>
                      </a:r>
                      <a:r>
                        <a:rPr sz="1400" dirty="0"/>
                        <a:t>7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/>
                    </a:p>
                    <a:p>
                      <a:pPr marL="635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20" dirty="0"/>
                        <a:t>2016/2017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</a:tr>
              <a:tr h="934594">
                <a:tc>
                  <a:txBody>
                    <a:bodyPr/>
                    <a:lstStyle/>
                    <a:p>
                      <a:pPr marL="62230">
                        <a:lnSpc>
                          <a:spcPts val="1905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400" b="1" kern="0" spc="0" baseline="0" dirty="0" smtClean="0"/>
                    </a:p>
                    <a:p>
                      <a:pPr marL="62230">
                        <a:lnSpc>
                          <a:spcPts val="1905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1400" b="1" kern="0" spc="0" baseline="0" dirty="0" smtClean="0"/>
                        <a:t>Magas </a:t>
                      </a:r>
                      <a:r>
                        <a:rPr sz="1400" b="1" kern="0" spc="0" baseline="0" dirty="0"/>
                        <a:t>megélhetési költségű célországok</a:t>
                      </a:r>
                    </a:p>
                    <a:p>
                      <a:pPr marL="62230" marR="94869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1400" kern="0" spc="0" baseline="0" dirty="0" err="1" smtClean="0"/>
                        <a:t>Ausztria</a:t>
                      </a:r>
                      <a:r>
                        <a:rPr sz="1400" kern="0" spc="0" baseline="0" dirty="0"/>
                        <a:t>, Dánia, Finnország, Franciaország, Írország,  Liechtenstein, Nagy-Britannia, Norvégia, Olaszország,  </a:t>
                      </a:r>
                      <a:r>
                        <a:rPr sz="1400" kern="0" spc="0" baseline="0" dirty="0" err="1" smtClean="0"/>
                        <a:t>Svédország</a:t>
                      </a:r>
                      <a:endParaRPr sz="1400" kern="0" spc="0" baseline="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 dirty="0"/>
                    </a:p>
                    <a:p>
                      <a:pPr marR="53340" algn="ctr">
                        <a:lnSpc>
                          <a:spcPct val="100000"/>
                        </a:lnSpc>
                      </a:pPr>
                      <a:r>
                        <a:rPr sz="1800" spc="-135" dirty="0"/>
                        <a:t>500</a:t>
                      </a:r>
                      <a:r>
                        <a:rPr sz="1800" spc="-225" dirty="0"/>
                        <a:t> </a:t>
                      </a:r>
                      <a:r>
                        <a:rPr sz="1800" spc="-135" dirty="0"/>
                        <a:t>€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 dirty="0"/>
                    </a:p>
                    <a:p>
                      <a:pPr marR="53340" algn="ctr">
                        <a:lnSpc>
                          <a:spcPct val="100000"/>
                        </a:lnSpc>
                      </a:pPr>
                      <a:r>
                        <a:rPr sz="1800" spc="-135" dirty="0"/>
                        <a:t>600</a:t>
                      </a:r>
                      <a:r>
                        <a:rPr sz="1800" spc="-225" dirty="0"/>
                        <a:t> </a:t>
                      </a:r>
                      <a:r>
                        <a:rPr sz="1800" spc="-135" dirty="0"/>
                        <a:t>€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</a:tr>
              <a:tr h="831038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400" b="1" kern="0" spc="0" baseline="0" dirty="0" smtClean="0"/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1400" b="1" kern="0" spc="0" baseline="0" dirty="0" err="1" smtClean="0"/>
                        <a:t>Közepes</a:t>
                      </a:r>
                      <a:r>
                        <a:rPr sz="1400" b="1" kern="0" spc="0" baseline="0" dirty="0" smtClean="0"/>
                        <a:t> </a:t>
                      </a:r>
                      <a:r>
                        <a:rPr sz="1400" b="1" kern="0" spc="0" baseline="0" dirty="0"/>
                        <a:t>megélhetési költségű célországok</a:t>
                      </a:r>
                    </a:p>
                    <a:p>
                      <a:pPr marL="62230" marR="40386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1400" kern="0" spc="0" baseline="0" dirty="0" smtClean="0"/>
                        <a:t>Belgium</a:t>
                      </a:r>
                      <a:r>
                        <a:rPr sz="1400" kern="0" spc="0" baseline="0" dirty="0"/>
                        <a:t>, Ciprus, Csehország, Görögország, Hollandia,  Horvátország, Izland, Luxemburg, Németország, Portugália,  Spanyolország, Szlovénia, </a:t>
                      </a:r>
                      <a:r>
                        <a:rPr sz="1400" kern="0" spc="0" baseline="0" dirty="0" err="1" smtClean="0"/>
                        <a:t>Törökország</a:t>
                      </a:r>
                      <a:endParaRPr sz="1400" kern="0" spc="0" baseline="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/>
                    </a:p>
                    <a:p>
                      <a:pPr marR="53340" algn="ctr">
                        <a:lnSpc>
                          <a:spcPct val="100000"/>
                        </a:lnSpc>
                      </a:pPr>
                      <a:r>
                        <a:rPr sz="1800" spc="-135" dirty="0"/>
                        <a:t>450</a:t>
                      </a:r>
                      <a:r>
                        <a:rPr sz="1800" spc="-225" dirty="0"/>
                        <a:t> </a:t>
                      </a:r>
                      <a:r>
                        <a:rPr sz="1800" spc="-135" dirty="0"/>
                        <a:t>€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/>
                    </a:p>
                    <a:p>
                      <a:pPr marR="53340" algn="ctr">
                        <a:lnSpc>
                          <a:spcPct val="100000"/>
                        </a:lnSpc>
                      </a:pPr>
                      <a:r>
                        <a:rPr sz="1800" spc="-135" dirty="0"/>
                        <a:t>550</a:t>
                      </a:r>
                      <a:r>
                        <a:rPr sz="1800" spc="-225" dirty="0"/>
                        <a:t> </a:t>
                      </a:r>
                      <a:r>
                        <a:rPr sz="1800" spc="-135" dirty="0"/>
                        <a:t>€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</a:tr>
              <a:tr h="1065438">
                <a:tc>
                  <a:txBody>
                    <a:bodyPr/>
                    <a:lstStyle/>
                    <a:p>
                      <a:pPr marL="62230" marR="647700">
                        <a:lnSpc>
                          <a:spcPct val="120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400" b="1" kern="0" spc="0" baseline="0" dirty="0" smtClean="0"/>
                    </a:p>
                    <a:p>
                      <a:pPr marL="62230" marR="647700">
                        <a:lnSpc>
                          <a:spcPct val="120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1400" b="1" kern="0" spc="0" baseline="0" dirty="0" err="1" smtClean="0"/>
                        <a:t>Alacsonyabb</a:t>
                      </a:r>
                      <a:r>
                        <a:rPr sz="1400" b="1" kern="0" spc="0" baseline="0" dirty="0" smtClean="0"/>
                        <a:t> </a:t>
                      </a:r>
                      <a:r>
                        <a:rPr sz="1400" b="1" kern="0" spc="0" baseline="0" dirty="0"/>
                        <a:t>megélhetési költségű </a:t>
                      </a:r>
                      <a:r>
                        <a:rPr sz="1400" b="1" kern="0" spc="0" baseline="0" dirty="0" err="1"/>
                        <a:t>célországok</a:t>
                      </a:r>
                      <a:r>
                        <a:rPr sz="1400" b="1" kern="0" spc="0" baseline="0" dirty="0"/>
                        <a:t>  </a:t>
                      </a:r>
                      <a:endParaRPr lang="hu-HU" sz="1400" b="1" kern="0" spc="0" baseline="0" dirty="0" smtClean="0"/>
                    </a:p>
                    <a:p>
                      <a:pPr marL="62230" marR="647700">
                        <a:lnSpc>
                          <a:spcPct val="120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1400" kern="0" spc="0" baseline="0" dirty="0" err="1" smtClean="0"/>
                        <a:t>Bulgária</a:t>
                      </a:r>
                      <a:r>
                        <a:rPr sz="1400" kern="0" spc="0" baseline="0" dirty="0"/>
                        <a:t>, Észtország, Lengyelország, Lettország, Litvánia,  Málta, Románia, </a:t>
                      </a:r>
                      <a:r>
                        <a:rPr sz="1400" kern="0" spc="0" baseline="0" dirty="0" err="1" smtClean="0"/>
                        <a:t>Szlovákia</a:t>
                      </a:r>
                      <a:endParaRPr sz="1400" kern="0" spc="0" baseline="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 dirty="0"/>
                    </a:p>
                    <a:p>
                      <a:pPr marR="53340"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800" spc="-135" dirty="0"/>
                        <a:t>400</a:t>
                      </a:r>
                      <a:r>
                        <a:rPr sz="1800" spc="-220" dirty="0"/>
                        <a:t> </a:t>
                      </a:r>
                      <a:r>
                        <a:rPr sz="1800" spc="-135" dirty="0"/>
                        <a:t>€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 dirty="0"/>
                    </a:p>
                    <a:p>
                      <a:pPr marR="53340"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800" spc="-135" dirty="0"/>
                        <a:t>500</a:t>
                      </a:r>
                      <a:r>
                        <a:rPr sz="1800" spc="-220" dirty="0"/>
                        <a:t> </a:t>
                      </a:r>
                      <a:r>
                        <a:rPr sz="1800" spc="-135" dirty="0"/>
                        <a:t>€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9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3491" y="331540"/>
            <a:ext cx="6571343" cy="677453"/>
          </a:xfrm>
        </p:spPr>
        <p:txBody>
          <a:bodyPr/>
          <a:lstStyle/>
          <a:p>
            <a:r>
              <a:rPr lang="hu-HU" dirty="0" smtClean="0"/>
              <a:t>Kicsi  az  </a:t>
            </a:r>
            <a:r>
              <a:rPr lang="hu-HU" dirty="0" err="1" smtClean="0"/>
              <a:t>eu</a:t>
            </a:r>
            <a:r>
              <a:rPr lang="hu-HU" dirty="0" smtClean="0"/>
              <a:t>?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645789"/>
              </p:ext>
            </p:extLst>
          </p:nvPr>
        </p:nvGraphicFramePr>
        <p:xfrm>
          <a:off x="323850" y="952500"/>
          <a:ext cx="8612188" cy="5714392"/>
        </p:xfrm>
        <a:graphic>
          <a:graphicData uri="http://schemas.openxmlformats.org/drawingml/2006/table">
            <a:tbl>
              <a:tblPr/>
              <a:tblGrid>
                <a:gridCol w="2423306"/>
                <a:gridCol w="1577194"/>
                <a:gridCol w="1314450"/>
                <a:gridCol w="1543050"/>
                <a:gridCol w="666750"/>
                <a:gridCol w="1087438"/>
              </a:tblGrid>
              <a:tr h="1115269">
                <a:tc>
                  <a:txBody>
                    <a:bodyPr/>
                    <a:lstStyle/>
                    <a:p>
                      <a:pPr algn="l"/>
                      <a:r>
                        <a:rPr lang="hu-HU" sz="1200">
                          <a:solidFill>
                            <a:srgbClr val="333333"/>
                          </a:solidFill>
                          <a:effectLst/>
                        </a:rPr>
                        <a:t>Pályázható intézmény</a:t>
                      </a:r>
                    </a:p>
                  </a:txBody>
                  <a:tcPr marL="1411" marR="1411" marT="1411" marB="1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76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C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>
                          <a:solidFill>
                            <a:srgbClr val="333333"/>
                          </a:solidFill>
                          <a:effectLst/>
                        </a:rPr>
                        <a:t>Kar</a:t>
                      </a:r>
                    </a:p>
                  </a:txBody>
                  <a:tcPr marL="1411" marR="1411" marT="1411" marB="1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76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C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>
                          <a:solidFill>
                            <a:srgbClr val="333333"/>
                          </a:solidFill>
                          <a:effectLst/>
                        </a:rPr>
                        <a:t>Ország, város</a:t>
                      </a:r>
                    </a:p>
                  </a:txBody>
                  <a:tcPr marL="1411" marR="1411" marT="1411" marB="1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76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C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>
                          <a:solidFill>
                            <a:srgbClr val="333333"/>
                          </a:solidFill>
                          <a:effectLst/>
                        </a:rPr>
                        <a:t>Hazai kapcsolattartó</a:t>
                      </a:r>
                    </a:p>
                  </a:txBody>
                  <a:tcPr marL="1411" marR="1411" marT="1411" marB="1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76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C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>
                          <a:solidFill>
                            <a:srgbClr val="333333"/>
                          </a:solidFill>
                          <a:effectLst/>
                        </a:rPr>
                        <a:t>Kar</a:t>
                      </a:r>
                      <a:endParaRPr lang="hu-HU" sz="12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411" marR="1411" marT="1411" marB="1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76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C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>
                          <a:solidFill>
                            <a:srgbClr val="333333"/>
                          </a:solidFill>
                          <a:effectLst/>
                        </a:rPr>
                        <a:t>Pályázható helyek száma képzési szintenként</a:t>
                      </a:r>
                    </a:p>
                  </a:txBody>
                  <a:tcPr marL="1411" marR="1411" marT="1411" marB="1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76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CC0"/>
                    </a:solidFill>
                  </a:tcPr>
                </a:tc>
              </a:tr>
              <a:tr h="482782">
                <a:tc>
                  <a:txBody>
                    <a:bodyPr/>
                    <a:lstStyle/>
                    <a:p>
                      <a:r>
                        <a:rPr lang="hu-HU" sz="1200" b="0">
                          <a:effectLst/>
                        </a:rPr>
                        <a:t>Universidade de Sao Paulo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76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 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76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effectLst/>
                        </a:rPr>
                        <a:t>Brazil, Sao Paulo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76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Felde Imre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76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NIK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76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="0">
                          <a:effectLst/>
                        </a:rPr>
                        <a:t>MSc: 1 fő</a:t>
                      </a:r>
                    </a:p>
                    <a:p>
                      <a:r>
                        <a:rPr lang="hu-HU" sz="1200" b="0">
                          <a:effectLst/>
                        </a:rPr>
                        <a:t>PhD: 1 fő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76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</a:tr>
              <a:tr h="341860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American University of Central Asia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 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Kyrgizstan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Felde Imre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NIK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PhD: 1 fő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</a:tr>
              <a:tr h="482782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Universidad Autonoma de Nuevo Leon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Facultad de Ingeniería Mecánica y Eléctrica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Mexico, Nuevo Leon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Felde Imre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NIK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="0">
                          <a:effectLst/>
                        </a:rPr>
                        <a:t>MSc: 1 fő</a:t>
                      </a:r>
                    </a:p>
                    <a:p>
                      <a:r>
                        <a:rPr lang="hu-HU" sz="1200" b="0">
                          <a:effectLst/>
                        </a:rPr>
                        <a:t>PhD: 1 fő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</a:tr>
              <a:tr h="482782">
                <a:tc>
                  <a:txBody>
                    <a:bodyPr/>
                    <a:lstStyle/>
                    <a:p>
                      <a:r>
                        <a:rPr lang="hu-HU" sz="1200" b="0">
                          <a:effectLst/>
                        </a:rPr>
                        <a:t>National University of Singapore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 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Singapore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Kovács Levente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NIK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2 fő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</a:tr>
              <a:tr h="670675">
                <a:tc>
                  <a:txBody>
                    <a:bodyPr/>
                    <a:lstStyle/>
                    <a:p>
                      <a:r>
                        <a:rPr lang="hu-HU" sz="1200" b="0">
                          <a:effectLst/>
                        </a:rPr>
                        <a:t>Taras Shevchenko National University of Kyiv</a:t>
                      </a:r>
                    </a:p>
                    <a:p>
                      <a:r>
                        <a:rPr lang="hu-HU" sz="1200" b="0">
                          <a:effectLst/>
                        </a:rPr>
                        <a:t>Nacionalniy Tehnichniy Universitet Ukrainy Kiivskiy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="0">
                          <a:effectLst/>
                        </a:rPr>
                        <a:t> 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Ukraine, Kijev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="0">
                          <a:effectLst/>
                        </a:rPr>
                        <a:t>Györök György</a:t>
                      </a:r>
                    </a:p>
                    <a:p>
                      <a:r>
                        <a:rPr lang="hu-HU" sz="1200" b="0">
                          <a:effectLst/>
                        </a:rPr>
                        <a:t> </a:t>
                      </a:r>
                    </a:p>
                    <a:p>
                      <a:r>
                        <a:rPr lang="hu-HU" sz="1200" b="0">
                          <a:effectLst/>
                        </a:rPr>
                        <a:t>Horváth Zsolt József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="0">
                          <a:effectLst/>
                        </a:rPr>
                        <a:t>AMK</a:t>
                      </a:r>
                    </a:p>
                    <a:p>
                      <a:r>
                        <a:rPr lang="hu-HU" sz="1200" b="0">
                          <a:effectLst/>
                        </a:rPr>
                        <a:t> </a:t>
                      </a:r>
                    </a:p>
                    <a:p>
                      <a:r>
                        <a:rPr lang="hu-HU" sz="1200" b="0">
                          <a:effectLst/>
                        </a:rPr>
                        <a:t>KVK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2 fő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</a:tr>
              <a:tr h="435809"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University of Dayton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 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United States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Kozlovszky Miklós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NIK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1 fő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</a:tr>
              <a:tr h="482782"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University of Danang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 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Viet Nam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Marosi Ildikó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KGK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3 fő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</a:tr>
              <a:tr h="294889"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University of Novi Sad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Technical Faculty"Mihajlo Pupin" Zrenjanin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Serbia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hu-HU" sz="1200" b="0">
                          <a:effectLst/>
                        </a:rPr>
                        <a:t>Drégelyi Ágota</a:t>
                      </a:r>
                    </a:p>
                    <a:p>
                      <a:r>
                        <a:rPr lang="hu-HU" sz="1200" b="0">
                          <a:effectLst/>
                        </a:rPr>
                        <a:t>Virágh Tibor</a:t>
                      </a:r>
                    </a:p>
                    <a:p>
                      <a:r>
                        <a:rPr lang="hu-HU" sz="1200" b="0">
                          <a:effectLst/>
                        </a:rPr>
                        <a:t>Marosi Ildikó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hu-HU" sz="1200" b="0">
                          <a:effectLst/>
                        </a:rPr>
                        <a:t>BGK</a:t>
                      </a:r>
                    </a:p>
                    <a:p>
                      <a:r>
                        <a:rPr lang="hu-HU" sz="1200" b="0">
                          <a:effectLst/>
                        </a:rPr>
                        <a:t>RKK</a:t>
                      </a:r>
                    </a:p>
                    <a:p>
                      <a:r>
                        <a:rPr lang="hu-HU" sz="1200" b="0">
                          <a:effectLst/>
                        </a:rPr>
                        <a:t>KGK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11 fő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</a:tr>
              <a:tr h="294889"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University of Novi Sad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The Faculty of Economics Subotica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Serbia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0941"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Univerzitet U Beogradu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 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Serbia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0941"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Univerzitet u Novom Sadu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Fakultet Tehnickih Nauka</a:t>
                      </a: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>
                          <a:effectLst/>
                        </a:rPr>
                        <a:t>Serbia</a:t>
                      </a:r>
                      <a:endParaRPr lang="hu-HU" sz="1200" dirty="0">
                        <a:effectLst/>
                      </a:endParaRPr>
                    </a:p>
                  </a:txBody>
                  <a:tcPr marL="4234" marR="4234" marT="4234" marB="4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64038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4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7650" y="271120"/>
            <a:ext cx="8688387" cy="1049235"/>
          </a:xfrm>
        </p:spPr>
        <p:txBody>
          <a:bodyPr/>
          <a:lstStyle/>
          <a:p>
            <a:r>
              <a:rPr lang="hu-HU" dirty="0" smtClean="0"/>
              <a:t>KREDITMOBILITY  MONEY, </a:t>
            </a:r>
            <a:r>
              <a:rPr lang="hu-HU" dirty="0" err="1" smtClean="0"/>
              <a:t>MONEY</a:t>
            </a:r>
            <a:r>
              <a:rPr lang="hu-HU" dirty="0" smtClean="0"/>
              <a:t>, </a:t>
            </a:r>
            <a:r>
              <a:rPr lang="hu-HU" dirty="0" err="1" smtClean="0"/>
              <a:t>MONEY</a:t>
            </a:r>
            <a:r>
              <a:rPr lang="hu-HU" dirty="0" smtClean="0"/>
              <a:t>..</a:t>
            </a:r>
            <a:endParaRPr lang="hu-H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64038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64038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495299" y="836081"/>
            <a:ext cx="6158163" cy="553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2400" dirty="0" smtClean="0">
                <a:latin typeface="Century Gothic" panose="020B0502020202020204" pitchFamily="34" charset="0"/>
              </a:rPr>
              <a:t>Kiutazó hallgató 650 euro/hó </a:t>
            </a:r>
          </a:p>
        </p:txBody>
      </p:sp>
      <p:pic>
        <p:nvPicPr>
          <p:cNvPr id="8" name="Tartalom hely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1" y="896598"/>
            <a:ext cx="1790700" cy="768735"/>
          </a:xfrm>
          <a:prstGeom prst="rect">
            <a:avLst/>
          </a:prstGeom>
        </p:spPr>
      </p:pic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322529"/>
              </p:ext>
            </p:extLst>
          </p:nvPr>
        </p:nvGraphicFramePr>
        <p:xfrm>
          <a:off x="1328738" y="2000250"/>
          <a:ext cx="6070600" cy="3657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81400"/>
                <a:gridCol w="248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Távolság</a:t>
                      </a:r>
                      <a:endParaRPr lang="hu-HU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Utazási átalány</a:t>
                      </a:r>
                      <a:endParaRPr lang="hu-HU" sz="24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0 – 99 km</a:t>
                      </a:r>
                      <a:endParaRPr lang="hu-HU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0 €</a:t>
                      </a:r>
                      <a:endParaRPr lang="hu-HU" sz="24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100 – 499 km</a:t>
                      </a:r>
                      <a:endParaRPr lang="hu-HU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180 €</a:t>
                      </a:r>
                      <a:endParaRPr lang="hu-HU" sz="24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500 – 1999 km</a:t>
                      </a:r>
                      <a:endParaRPr lang="hu-HU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275 €</a:t>
                      </a:r>
                      <a:endParaRPr lang="hu-HU" sz="24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2000 – 2999</a:t>
                      </a:r>
                      <a:r>
                        <a:rPr lang="hu-HU" sz="2400" baseline="0" dirty="0" smtClean="0"/>
                        <a:t> km</a:t>
                      </a:r>
                      <a:endParaRPr lang="hu-HU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360 €</a:t>
                      </a:r>
                      <a:endParaRPr lang="hu-HU" sz="24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3000 – 3999</a:t>
                      </a:r>
                      <a:r>
                        <a:rPr lang="hu-HU" sz="2400" baseline="0" dirty="0" smtClean="0"/>
                        <a:t> km</a:t>
                      </a:r>
                      <a:endParaRPr lang="hu-HU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530 €</a:t>
                      </a:r>
                      <a:endParaRPr lang="hu-HU" sz="24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4000 – 7999 km</a:t>
                      </a:r>
                      <a:endParaRPr lang="hu-HU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820 €</a:t>
                      </a:r>
                      <a:endParaRPr lang="hu-HU" sz="24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8000 – 19999 km</a:t>
                      </a:r>
                      <a:endParaRPr lang="hu-HU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1100 €</a:t>
                      </a:r>
                      <a:endParaRPr lang="hu-HU" sz="24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450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Összefüggések  az  egyes  pályázatok  között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lang="hu-HU" kern="0" dirty="0">
                <a:latin typeface="Verdana"/>
                <a:cs typeface="Verdana"/>
              </a:rPr>
              <a:t>Mindegyik Erasmus+ mobilitásnak számít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hu-HU" kern="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lang="hu-HU" kern="0" dirty="0" smtClean="0">
                <a:latin typeface="Verdana"/>
                <a:cs typeface="Verdana"/>
              </a:rPr>
              <a:t>Érvényes </a:t>
            </a:r>
            <a:r>
              <a:rPr lang="hu-HU" kern="0" dirty="0">
                <a:latin typeface="Verdana"/>
                <a:cs typeface="Verdana"/>
              </a:rPr>
              <a:t>a 12 hónap/ciklus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hu-HU" kern="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lang="hu-HU" kern="0" dirty="0" smtClean="0">
                <a:latin typeface="Verdana"/>
                <a:cs typeface="Verdana"/>
              </a:rPr>
              <a:t>Figyelni </a:t>
            </a:r>
            <a:r>
              <a:rPr lang="hu-HU" kern="0" dirty="0">
                <a:latin typeface="Verdana"/>
                <a:cs typeface="Verdana"/>
              </a:rPr>
              <a:t>az űrlapok formai és tartalmi követelményeire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hu-HU" kern="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lang="hu-HU" kern="0" dirty="0" smtClean="0">
                <a:latin typeface="Verdana"/>
                <a:cs typeface="Verdana"/>
              </a:rPr>
              <a:t>Más-más </a:t>
            </a:r>
            <a:r>
              <a:rPr lang="hu-HU" kern="0" dirty="0">
                <a:latin typeface="Verdana"/>
                <a:cs typeface="Verdana"/>
              </a:rPr>
              <a:t>forrása van az ösztöndíjnak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hu-HU" kern="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lang="hu-HU" kern="0" dirty="0" smtClean="0">
                <a:latin typeface="Verdana"/>
                <a:cs typeface="Verdana"/>
              </a:rPr>
              <a:t>Szerződéskötés </a:t>
            </a:r>
            <a:r>
              <a:rPr lang="hu-HU" kern="0" dirty="0">
                <a:latin typeface="Verdana"/>
                <a:cs typeface="Verdana"/>
              </a:rPr>
              <a:t>ösztöndíjra ÓE, vagy a pályázatot kezelő szerv (TKA)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hu-HU" kern="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lang="hu-HU" kern="0" dirty="0" smtClean="0">
                <a:latin typeface="Verdana"/>
                <a:cs typeface="Verdana"/>
              </a:rPr>
              <a:t>Zéró </a:t>
            </a:r>
            <a:r>
              <a:rPr lang="hu-HU" kern="0" dirty="0" err="1">
                <a:latin typeface="Verdana"/>
                <a:cs typeface="Verdana"/>
              </a:rPr>
              <a:t>grant</a:t>
            </a:r>
            <a:r>
              <a:rPr lang="hu-HU" kern="0" dirty="0">
                <a:latin typeface="Verdana"/>
                <a:cs typeface="Verdana"/>
              </a:rPr>
              <a:t> </a:t>
            </a:r>
            <a:r>
              <a:rPr lang="hu-HU" kern="0" dirty="0" smtClean="0">
                <a:latin typeface="Verdana"/>
                <a:cs typeface="Verdana"/>
              </a:rPr>
              <a:t>fogalma</a:t>
            </a:r>
            <a:endParaRPr lang="hu-HU" kern="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9832772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Galéria</Template>
  <TotalTime>929</TotalTime>
  <Words>909</Words>
  <Application>Microsoft Office PowerPoint</Application>
  <PresentationFormat>Diavetítés a képernyőre (4:3 oldalarány)</PresentationFormat>
  <Paragraphs>291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Gallery</vt:lpstr>
      <vt:lpstr>Életre szóló élményre vágysz?</vt:lpstr>
      <vt:lpstr>Hozd  ki  belőle  a  legtöbbet!</vt:lpstr>
      <vt:lpstr>Mennyi idővel tervezz?</vt:lpstr>
      <vt:lpstr>Money, money, money..</vt:lpstr>
      <vt:lpstr>Ösztöndíjak</vt:lpstr>
      <vt:lpstr>ErasMUS+ Ösztöndíjak</vt:lpstr>
      <vt:lpstr>Kicsi  az  eu?</vt:lpstr>
      <vt:lpstr>KREDITMOBILITY  MONEY, MONEY, MONEY..</vt:lpstr>
      <vt:lpstr>Összefüggések  az  egyes  pályázatok  között</vt:lpstr>
      <vt:lpstr>Online  linguistic  support</vt:lpstr>
      <vt:lpstr>Kreditek,  jegyek</vt:lpstr>
      <vt:lpstr>Mit kell tenned  érte?</vt:lpstr>
      <vt:lpstr>Tudjad…</vt:lpstr>
      <vt:lpstr>Pályázás menete</vt:lpstr>
      <vt:lpstr>A pályázati anyag</vt:lpstr>
      <vt:lpstr>Jelentkezési határidők</vt:lpstr>
      <vt:lpstr>Segítenek Neked</vt:lpstr>
      <vt:lpstr> Köszönöm 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WEEK THROUGHT THE YEARS</dc:title>
  <dc:creator>user</dc:creator>
  <cp:lastModifiedBy>user</cp:lastModifiedBy>
  <cp:revision>115</cp:revision>
  <dcterms:created xsi:type="dcterms:W3CDTF">2016-11-21T08:14:42Z</dcterms:created>
  <dcterms:modified xsi:type="dcterms:W3CDTF">2017-02-21T14:46:59Z</dcterms:modified>
</cp:coreProperties>
</file>